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activeX/activeX15.xml" ContentType="application/vnd.ms-office.activeX+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activeX/activeX11.xml" ContentType="application/vnd.ms-office.activeX+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activeX/activeX7.xml" ContentType="application/vnd.ms-office.activeX+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ms-office.activeX"/>
  <Override PartName="/ppt/activeX/activeX16.xml" ContentType="application/vnd.ms-office.activeX+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activeX/activeX12.xml" ContentType="application/vnd.ms-office.activeX+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activeX/activeX8.xml" ContentType="application/vnd.ms-office.activeX+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activeX/activeX6.xml" ContentType="application/vnd.ms-office.activeX+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activeX/activeX4.xml" ContentType="application/vnd.ms-office.activeX+xml"/>
  <Override PartName="/ppt/activeX/activeX17.xml" ContentType="application/vnd.ms-office.activeX+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activeX/activeX13.xml" ContentType="application/vnd.ms-office.activeX+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activeX/activeX9.xml" ContentType="application/vnd.ms-office.activeX+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activeX/activeX5.xml" ContentType="application/vnd.ms-office.activeX+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activeX/activeX14.xml" ContentType="application/vnd.ms-office.activeX+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activeX/activeX1.xml" ContentType="application/vnd.ms-office.activeX+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activeX/activeX10.xml" ContentType="application/vnd.ms-office.activeX+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2" r:id="rId4"/>
    <p:sldMasterId id="2147483653" r:id="rId5"/>
  </p:sldMasterIdLst>
  <p:notesMasterIdLst>
    <p:notesMasterId r:id="rId41"/>
  </p:notesMasterIdLst>
  <p:handoutMasterIdLst>
    <p:handoutMasterId r:id="rId42"/>
  </p:handoutMasterIdLst>
  <p:sldIdLst>
    <p:sldId id="426" r:id="rId6"/>
    <p:sldId id="571" r:id="rId7"/>
    <p:sldId id="613" r:id="rId8"/>
    <p:sldId id="609" r:id="rId9"/>
    <p:sldId id="593" r:id="rId10"/>
    <p:sldId id="595" r:id="rId11"/>
    <p:sldId id="596" r:id="rId12"/>
    <p:sldId id="589" r:id="rId13"/>
    <p:sldId id="576" r:id="rId14"/>
    <p:sldId id="572" r:id="rId15"/>
    <p:sldId id="610" r:id="rId16"/>
    <p:sldId id="598" r:id="rId17"/>
    <p:sldId id="600" r:id="rId18"/>
    <p:sldId id="590" r:id="rId19"/>
    <p:sldId id="577" r:id="rId20"/>
    <p:sldId id="614" r:id="rId21"/>
    <p:sldId id="579" r:id="rId22"/>
    <p:sldId id="573" r:id="rId23"/>
    <p:sldId id="601" r:id="rId24"/>
    <p:sldId id="591" r:id="rId25"/>
    <p:sldId id="592" r:id="rId26"/>
    <p:sldId id="578" r:id="rId27"/>
    <p:sldId id="585" r:id="rId28"/>
    <p:sldId id="612" r:id="rId29"/>
    <p:sldId id="606" r:id="rId30"/>
    <p:sldId id="604" r:id="rId31"/>
    <p:sldId id="605" r:id="rId32"/>
    <p:sldId id="607" r:id="rId33"/>
    <p:sldId id="608" r:id="rId34"/>
    <p:sldId id="586" r:id="rId35"/>
    <p:sldId id="575" r:id="rId36"/>
    <p:sldId id="580" r:id="rId37"/>
    <p:sldId id="581" r:id="rId38"/>
    <p:sldId id="584" r:id="rId39"/>
    <p:sldId id="582" r:id="rId40"/>
  </p:sldIdLst>
  <p:sldSz cx="9144000" cy="6858000" type="screen4x3"/>
  <p:notesSz cx="6858000" cy="9144000"/>
  <p:defaultTextStyle>
    <a:defPPr>
      <a:defRPr lang="en-US"/>
    </a:defPPr>
    <a:lvl1pPr algn="l" rtl="0" fontAlgn="base">
      <a:spcBef>
        <a:spcPct val="50000"/>
      </a:spcBef>
      <a:spcAft>
        <a:spcPct val="0"/>
      </a:spcAft>
      <a:defRPr sz="2400" kern="1200">
        <a:solidFill>
          <a:srgbClr val="010066"/>
        </a:solidFill>
        <a:latin typeface="Arial" charset="0"/>
        <a:ea typeface="+mn-ea"/>
        <a:cs typeface="+mn-cs"/>
      </a:defRPr>
    </a:lvl1pPr>
    <a:lvl2pPr marL="457200" algn="l" rtl="0" fontAlgn="base">
      <a:spcBef>
        <a:spcPct val="50000"/>
      </a:spcBef>
      <a:spcAft>
        <a:spcPct val="0"/>
      </a:spcAft>
      <a:defRPr sz="2400" kern="1200">
        <a:solidFill>
          <a:srgbClr val="010066"/>
        </a:solidFill>
        <a:latin typeface="Arial" charset="0"/>
        <a:ea typeface="+mn-ea"/>
        <a:cs typeface="+mn-cs"/>
      </a:defRPr>
    </a:lvl2pPr>
    <a:lvl3pPr marL="914400" algn="l" rtl="0" fontAlgn="base">
      <a:spcBef>
        <a:spcPct val="50000"/>
      </a:spcBef>
      <a:spcAft>
        <a:spcPct val="0"/>
      </a:spcAft>
      <a:defRPr sz="2400" kern="1200">
        <a:solidFill>
          <a:srgbClr val="010066"/>
        </a:solidFill>
        <a:latin typeface="Arial" charset="0"/>
        <a:ea typeface="+mn-ea"/>
        <a:cs typeface="+mn-cs"/>
      </a:defRPr>
    </a:lvl3pPr>
    <a:lvl4pPr marL="1371600" algn="l" rtl="0" fontAlgn="base">
      <a:spcBef>
        <a:spcPct val="50000"/>
      </a:spcBef>
      <a:spcAft>
        <a:spcPct val="0"/>
      </a:spcAft>
      <a:defRPr sz="2400" kern="1200">
        <a:solidFill>
          <a:srgbClr val="010066"/>
        </a:solidFill>
        <a:latin typeface="Arial" charset="0"/>
        <a:ea typeface="+mn-ea"/>
        <a:cs typeface="+mn-cs"/>
      </a:defRPr>
    </a:lvl4pPr>
    <a:lvl5pPr marL="1828800" algn="l" rtl="0" fontAlgn="base">
      <a:spcBef>
        <a:spcPct val="50000"/>
      </a:spcBef>
      <a:spcAft>
        <a:spcPct val="0"/>
      </a:spcAft>
      <a:defRPr sz="2400" kern="1200">
        <a:solidFill>
          <a:srgbClr val="010066"/>
        </a:solidFill>
        <a:latin typeface="Arial" charset="0"/>
        <a:ea typeface="+mn-ea"/>
        <a:cs typeface="+mn-cs"/>
      </a:defRPr>
    </a:lvl5pPr>
    <a:lvl6pPr marL="2286000" algn="l" defTabSz="914400" rtl="0" eaLnBrk="1" latinLnBrk="0" hangingPunct="1">
      <a:defRPr sz="2400" kern="1200">
        <a:solidFill>
          <a:srgbClr val="010066"/>
        </a:solidFill>
        <a:latin typeface="Arial" charset="0"/>
        <a:ea typeface="+mn-ea"/>
        <a:cs typeface="+mn-cs"/>
      </a:defRPr>
    </a:lvl6pPr>
    <a:lvl7pPr marL="2743200" algn="l" defTabSz="914400" rtl="0" eaLnBrk="1" latinLnBrk="0" hangingPunct="1">
      <a:defRPr sz="2400" kern="1200">
        <a:solidFill>
          <a:srgbClr val="010066"/>
        </a:solidFill>
        <a:latin typeface="Arial" charset="0"/>
        <a:ea typeface="+mn-ea"/>
        <a:cs typeface="+mn-cs"/>
      </a:defRPr>
    </a:lvl7pPr>
    <a:lvl8pPr marL="3200400" algn="l" defTabSz="914400" rtl="0" eaLnBrk="1" latinLnBrk="0" hangingPunct="1">
      <a:defRPr sz="2400" kern="1200">
        <a:solidFill>
          <a:srgbClr val="010066"/>
        </a:solidFill>
        <a:latin typeface="Arial" charset="0"/>
        <a:ea typeface="+mn-ea"/>
        <a:cs typeface="+mn-cs"/>
      </a:defRPr>
    </a:lvl8pPr>
    <a:lvl9pPr marL="3657600" algn="l" defTabSz="914400" rtl="0" eaLnBrk="1" latinLnBrk="0" hangingPunct="1">
      <a:defRPr sz="2400" kern="1200">
        <a:solidFill>
          <a:srgbClr val="01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6600CC"/>
    <a:srgbClr val="663300"/>
    <a:srgbClr val="10BC45"/>
    <a:srgbClr val="FF0000"/>
    <a:srgbClr val="3366FF"/>
    <a:srgbClr val="000066"/>
    <a:srgbClr val="FF66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27" autoAdjust="0"/>
    <p:restoredTop sz="78795" autoAdjust="0"/>
  </p:normalViewPr>
  <p:slideViewPr>
    <p:cSldViewPr snapToGrid="0">
      <p:cViewPr>
        <p:scale>
          <a:sx n="75" d="100"/>
          <a:sy n="75" d="100"/>
        </p:scale>
        <p:origin x="-906" y="-336"/>
      </p:cViewPr>
      <p:guideLst>
        <p:guide orient="horz" pos="560"/>
        <p:guide orient="horz" pos="3928"/>
        <p:guide pos="5352"/>
        <p:guide pos="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84"/>
    </p:cViewPr>
  </p:sorterViewPr>
  <p:notesViewPr>
    <p:cSldViewPr snapToGrid="0">
      <p:cViewPr>
        <p:scale>
          <a:sx n="75" d="100"/>
          <a:sy n="75" d="100"/>
        </p:scale>
        <p:origin x="-2088" y="-312"/>
      </p:cViewPr>
      <p:guideLst>
        <p:guide orient="horz" pos="2789"/>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15.xml><?xml version="1.0" encoding="utf-8"?>
<ax:ocx xmlns:ax="http://schemas.microsoft.com/office/2006/activeX" xmlns:r="http://schemas.openxmlformats.org/officeDocument/2006/relationships" ax:classid="{D27CDB6E-AE6D-11CF-96B8-444553540000}" ax:persistence="persistStorage" r:id="rId1"/>
</file>

<file path=ppt/activeX/activeX16.xml><?xml version="1.0" encoding="utf-8"?>
<ax:ocx xmlns:ax="http://schemas.microsoft.com/office/2006/activeX" xmlns:r="http://schemas.openxmlformats.org/officeDocument/2006/relationships" ax:classid="{D27CDB6E-AE6D-11CF-96B8-444553540000}" ax:persistence="persistStorage" r:id="rId1"/>
</file>

<file path=ppt/activeX/activeX17.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GB"/>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5E5096B7-67E5-479C-8264-5DA6C7C6EC54}" type="slidenum">
              <a:rPr lang="en-GB"/>
              <a:pPr/>
              <a:t>‹#›</a:t>
            </a:fld>
            <a:endParaRPr lang="en-GB"/>
          </a:p>
        </p:txBody>
      </p:sp>
      <p:sp>
        <p:nvSpPr>
          <p:cNvPr id="95238" name="Rectangle 6"/>
          <p:cNvSpPr>
            <a:spLocks noGrp="1" noChangeArrowheads="1"/>
          </p:cNvSpPr>
          <p:nvPr>
            <p:ph type="hdr" sz="quarter"/>
          </p:nvPr>
        </p:nvSpPr>
        <p:spPr bwMode="auto">
          <a:xfrm>
            <a:off x="1574800" y="88900"/>
            <a:ext cx="383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200" b="1">
                <a:solidFill>
                  <a:schemeClr val="tx1"/>
                </a:solidFill>
              </a:defRPr>
            </a:lvl1pPr>
          </a:lstStyle>
          <a:p>
            <a:r>
              <a:rPr lang="en-GB"/>
              <a:t>Boardworks GCSE Additional Science: Chemistry </a:t>
            </a:r>
          </a:p>
          <a:p>
            <a:r>
              <a:rPr lang="en-GB"/>
              <a:t>Energy Transfer</a:t>
            </a:r>
          </a:p>
        </p:txBody>
      </p:sp>
      <p:sp>
        <p:nvSpPr>
          <p:cNvPr id="95239" name="Rectangle 7"/>
          <p:cNvSpPr>
            <a:spLocks noChangeArrowheads="1"/>
          </p:cNvSpPr>
          <p:nvPr/>
        </p:nvSpPr>
        <p:spPr bwMode="auto">
          <a:xfrm>
            <a:off x="1924050" y="8686800"/>
            <a:ext cx="2971800" cy="457200"/>
          </a:xfrm>
          <a:prstGeom prst="rect">
            <a:avLst/>
          </a:prstGeom>
          <a:noFill/>
          <a:ln w="9525">
            <a:noFill/>
            <a:miter lim="800000"/>
            <a:headEnd/>
            <a:tailEnd/>
          </a:ln>
          <a:effectLst/>
        </p:spPr>
        <p:txBody>
          <a:bodyPr anchor="b"/>
          <a:lstStyle/>
          <a:p>
            <a:pPr algn="ctr" eaLnBrk="0" hangingPunct="0">
              <a:spcBef>
                <a:spcPct val="0"/>
              </a:spcBef>
            </a:pPr>
            <a:r>
              <a:rPr lang="en-GB" sz="1200" b="1">
                <a:solidFill>
                  <a:schemeClr val="tx1"/>
                </a:solidFill>
              </a:rPr>
              <a:t>Spring 2007</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defRPr>
            </a:lvl1pPr>
          </a:lstStyle>
          <a:p>
            <a:endParaRPr lang="en-GB"/>
          </a:p>
        </p:txBody>
      </p:sp>
      <p:sp>
        <p:nvSpPr>
          <p:cNvPr id="675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0"/>
            <a:r>
              <a:rPr lang="en-GB" smtClean="0"/>
              <a:t>Second level</a:t>
            </a:r>
          </a:p>
          <a:p>
            <a:pPr lvl="0"/>
            <a:r>
              <a:rPr lang="en-GB" smtClean="0"/>
              <a:t>Third level</a:t>
            </a:r>
          </a:p>
          <a:p>
            <a:pPr lvl="0"/>
            <a:r>
              <a:rPr lang="en-GB" smtClean="0"/>
              <a:t>Fourth level</a:t>
            </a:r>
          </a:p>
          <a:p>
            <a:pPr lvl="0"/>
            <a:r>
              <a:rPr lang="en-GB" smtClean="0"/>
              <a:t>Fifth level</a:t>
            </a:r>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1">
                <a:solidFill>
                  <a:schemeClr val="tx1"/>
                </a:solidFill>
              </a:defRPr>
            </a:lvl1pPr>
          </a:lstStyle>
          <a:p>
            <a:fld id="{07CD9AC1-C999-4427-94FE-94912772D757}" type="slidenum">
              <a:rPr lang="en-GB"/>
              <a:pPr/>
              <a:t>‹#›</a:t>
            </a:fld>
            <a:endParaRPr lang="en-GB"/>
          </a:p>
        </p:txBody>
      </p:sp>
      <p:sp>
        <p:nvSpPr>
          <p:cNvPr id="67594" name="Rectangle 10"/>
          <p:cNvSpPr>
            <a:spLocks noGrp="1" noChangeArrowheads="1"/>
          </p:cNvSpPr>
          <p:nvPr>
            <p:ph type="hdr" sz="quarter"/>
          </p:nvPr>
        </p:nvSpPr>
        <p:spPr bwMode="auto">
          <a:xfrm>
            <a:off x="1574800" y="88900"/>
            <a:ext cx="383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200" b="1">
                <a:solidFill>
                  <a:schemeClr val="tx1"/>
                </a:solidFill>
              </a:defRPr>
            </a:lvl1pPr>
          </a:lstStyle>
          <a:p>
            <a:r>
              <a:rPr lang="en-GB"/>
              <a:t>Boardworks GCSE Additional Science: Chemistry </a:t>
            </a:r>
          </a:p>
          <a:p>
            <a:r>
              <a:rPr lang="en-GB"/>
              <a:t>Energy Transfer</a:t>
            </a:r>
          </a:p>
        </p:txBody>
      </p:sp>
      <p:sp>
        <p:nvSpPr>
          <p:cNvPr id="67595" name="Rectangle 11"/>
          <p:cNvSpPr>
            <a:spLocks noChangeArrowheads="1"/>
          </p:cNvSpPr>
          <p:nvPr/>
        </p:nvSpPr>
        <p:spPr bwMode="auto">
          <a:xfrm>
            <a:off x="1924050" y="8686800"/>
            <a:ext cx="2971800" cy="457200"/>
          </a:xfrm>
          <a:prstGeom prst="rect">
            <a:avLst/>
          </a:prstGeom>
          <a:noFill/>
          <a:ln w="9525">
            <a:noFill/>
            <a:miter lim="800000"/>
            <a:headEnd/>
            <a:tailEnd/>
          </a:ln>
          <a:effectLst/>
        </p:spPr>
        <p:txBody>
          <a:bodyPr anchor="b"/>
          <a:lstStyle/>
          <a:p>
            <a:pPr algn="ctr" eaLnBrk="0" hangingPunct="0">
              <a:spcBef>
                <a:spcPct val="0"/>
              </a:spcBef>
            </a:pPr>
            <a:r>
              <a:rPr lang="en-GB" sz="1200" b="1">
                <a:solidFill>
                  <a:schemeClr val="tx1"/>
                </a:solidFill>
              </a:rPr>
              <a:t>Spring 2007</a:t>
            </a:r>
          </a:p>
        </p:txBody>
      </p:sp>
    </p:spTree>
  </p:cSld>
  <p:clrMap bg1="lt1" tx1="dk1" bg2="lt2" tx2="dk2" accent1="accent1" accent2="accent2" accent3="accent3" accent4="accent4" accent5="accent5" accent6="accent6" hlink="hlink" folHlink="folHlink"/>
  <p:hf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A5F9B1E-A6B1-4165-B496-FF4582537D1F}" type="slidenum">
              <a:rPr lang="en-GB"/>
              <a:pPr/>
              <a:t>1</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401410" name="Rectangle 2"/>
          <p:cNvSpPr>
            <a:spLocks noRot="1" noChangeArrowheads="1" noTextEdit="1"/>
          </p:cNvSpPr>
          <p:nvPr>
            <p:ph type="sldImg"/>
          </p:nvPr>
        </p:nvSpPr>
        <p:spPr>
          <a:ln/>
        </p:spPr>
      </p:sp>
      <p:sp>
        <p:nvSpPr>
          <p:cNvPr id="401411" name="Rectangle 3"/>
          <p:cNvSpPr>
            <a:spLocks noGrp="1" noChangeArrowheads="1"/>
          </p:cNvSpPr>
          <p:nvPr>
            <p:ph type="body" idx="1"/>
          </p:nvPr>
        </p:nvSpPr>
        <p:spPr>
          <a:xfrm>
            <a:off x="914400" y="4343400"/>
            <a:ext cx="5337175" cy="4114800"/>
          </a:xfrm>
        </p:spPr>
        <p:txBody>
          <a:bodyPr/>
          <a:lstStyle/>
          <a:p>
            <a:pPr marL="92075" indent="-92075"/>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49D5908-B6F4-4614-913D-F77B0575B70E}" type="slidenum">
              <a:rPr lang="en-GB"/>
              <a:pPr/>
              <a:t>10</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28770" name="Rectangle 2"/>
          <p:cNvSpPr>
            <a:spLocks noRot="1" noChangeArrowheads="1" noTextEdit="1"/>
          </p:cNvSpPr>
          <p:nvPr>
            <p:ph type="sldImg"/>
          </p:nvPr>
        </p:nvSpPr>
        <p:spPr>
          <a:ln/>
        </p:spPr>
      </p:sp>
      <p:sp>
        <p:nvSpPr>
          <p:cNvPr id="928772"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6844346-249A-47D2-BD0A-C9AE67F4687E}" type="slidenum">
              <a:rPr lang="en-GB"/>
              <a:pPr/>
              <a:t>11</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14786" name="Rectangle 2"/>
          <p:cNvSpPr>
            <a:spLocks noRot="1" noChangeArrowheads="1" noTextEdit="1"/>
          </p:cNvSpPr>
          <p:nvPr>
            <p:ph type="sldImg"/>
          </p:nvPr>
        </p:nvSpPr>
        <p:spPr>
          <a:ln/>
        </p:spPr>
      </p:sp>
      <p:sp>
        <p:nvSpPr>
          <p:cNvPr id="1014789" name="Rectangle 5"/>
          <p:cNvSpPr>
            <a:spLocks noGrp="1" noChangeArrowheads="1"/>
          </p:cNvSpPr>
          <p:nvPr>
            <p:ph type="body" idx="1"/>
          </p:nvPr>
        </p:nvSpPr>
        <p:spPr>
          <a:xfrm>
            <a:off x="914400" y="4343400"/>
            <a:ext cx="5337175" cy="4114800"/>
          </a:xfrm>
          <a:noFill/>
          <a:ln/>
        </p:spPr>
        <p:txBody>
          <a:bodyPr/>
          <a:lstStyle/>
          <a:p>
            <a:r>
              <a:rPr lang="en-GB" b="1"/>
              <a:t>Photo credit: </a:t>
            </a:r>
            <a:r>
              <a:rPr lang="en-GB"/>
              <a:t>Janet Goulden</a:t>
            </a:r>
          </a:p>
          <a:p>
            <a:endParaRPr lang="en-GB"/>
          </a:p>
          <a:p>
            <a:r>
              <a:rPr lang="en-GB" b="1"/>
              <a:t>Teacher notes</a:t>
            </a:r>
          </a:p>
          <a:p>
            <a:pPr eaLnBrk="0" hangingPunct="0">
              <a:spcBef>
                <a:spcPct val="50000"/>
              </a:spcBef>
              <a:buClr>
                <a:srgbClr val="FF6600"/>
              </a:buClr>
              <a:buFont typeface="Wingdings" pitchFamily="2" charset="2"/>
              <a:buNone/>
            </a:pPr>
            <a:r>
              <a:rPr lang="en-GB"/>
              <a:t>Endothermic reactions must absorb energy in order to proceed, and so cannot occur spontaneously. Melting, boiling, and evaporation are examples of endothermic changes of state, but not chemical reactions.</a:t>
            </a:r>
          </a:p>
          <a:p>
            <a:pPr eaLnBrk="0" hangingPunct="0">
              <a:spcBef>
                <a:spcPct val="50000"/>
              </a:spcBef>
              <a:buClr>
                <a:srgbClr val="FF6600"/>
              </a:buClr>
              <a:buFont typeface="Wingdings" pitchFamily="2" charset="2"/>
              <a:buNone/>
            </a:pPr>
            <a:endParaRPr lang="en-GB"/>
          </a:p>
          <a:p>
            <a:r>
              <a:rPr lang="en-GB"/>
              <a:t>Sherbet is made from sugar, bicarbonate of soda and powdered citric acid. When the acid and bicarbonate of soda dissolve in saliva, they produce fizzing sodium citrate, water and carbon dioxide, and a cooling sensation on the tongue.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DF69E02-1537-4C4B-ADBE-A2E1624A4E1E}" type="slidenum">
              <a:rPr lang="en-GB"/>
              <a:pPr/>
              <a:t>12</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29122" name="Rectangle 2"/>
          <p:cNvSpPr>
            <a:spLocks noRot="1" noChangeArrowheads="1" noTextEdit="1"/>
          </p:cNvSpPr>
          <p:nvPr>
            <p:ph type="sldImg"/>
          </p:nvPr>
        </p:nvSpPr>
        <p:spPr>
          <a:ln/>
        </p:spPr>
      </p:sp>
      <p:sp>
        <p:nvSpPr>
          <p:cNvPr id="1029124"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B09205A-137B-4400-BAD8-FBAAA128E5C3}" type="slidenum">
              <a:rPr lang="en-GB"/>
              <a:pPr/>
              <a:t>13</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90210" name="Rectangle 2"/>
          <p:cNvSpPr>
            <a:spLocks noRot="1" noChangeArrowheads="1" noTextEdit="1"/>
          </p:cNvSpPr>
          <p:nvPr>
            <p:ph type="sldImg"/>
          </p:nvPr>
        </p:nvSpPr>
        <p:spPr>
          <a:ln/>
        </p:spPr>
      </p:sp>
      <p:sp>
        <p:nvSpPr>
          <p:cNvPr id="990212"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DA5E4EF-639B-425F-8009-BB256D2EAC72}" type="slidenum">
              <a:rPr lang="en-GB"/>
              <a:pPr/>
              <a:t>14</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21954" name="Rectangle 2"/>
          <p:cNvSpPr>
            <a:spLocks noRot="1" noChangeArrowheads="1" noTextEdit="1"/>
          </p:cNvSpPr>
          <p:nvPr>
            <p:ph type="sldImg"/>
          </p:nvPr>
        </p:nvSpPr>
        <p:spPr>
          <a:ln/>
        </p:spPr>
      </p:sp>
      <p:sp>
        <p:nvSpPr>
          <p:cNvPr id="1021956"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3A8224B-7E91-48EC-9378-E197CEB5B1C1}" type="slidenum">
              <a:rPr lang="en-GB"/>
              <a:pPr/>
              <a:t>15</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43106" name="Rectangle 2"/>
          <p:cNvSpPr>
            <a:spLocks noRot="1" noChangeArrowheads="1" noTextEdit="1"/>
          </p:cNvSpPr>
          <p:nvPr>
            <p:ph type="sldImg"/>
          </p:nvPr>
        </p:nvSpPr>
        <p:spPr>
          <a:ln/>
        </p:spPr>
      </p:sp>
      <p:sp>
        <p:nvSpPr>
          <p:cNvPr id="943109" name="Rectangle 5"/>
          <p:cNvSpPr>
            <a:spLocks noGrp="1" noChangeArrowheads="1"/>
          </p:cNvSpPr>
          <p:nvPr>
            <p:ph type="body" idx="1"/>
          </p:nvPr>
        </p:nvSpPr>
        <p:spPr>
          <a:xfrm>
            <a:off x="914400" y="4343400"/>
            <a:ext cx="5337175" cy="4114800"/>
          </a:xfrm>
          <a:noFill/>
          <a:ln/>
        </p:spPr>
        <p:txBody>
          <a:bodyPr/>
          <a:lstStyle/>
          <a:p>
            <a:r>
              <a:rPr lang="en-GB" b="1"/>
              <a:t>Teacher notes</a:t>
            </a:r>
            <a:endParaRPr lang="en-GB"/>
          </a:p>
          <a:p>
            <a:r>
              <a:rPr lang="en-GB"/>
              <a:t>This completing sentences activity could be used as a plenary or revision exercise on endothermic reactions. Students could be asked to write down the missing words in their books and the activity could be concluded by the completion on the IWB.</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90115DD-461E-4A5F-A1D6-750244C142CD}" type="slidenum">
              <a:rPr lang="en-GB"/>
              <a:pPr/>
              <a:t>16</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51650" name="Rectangle 2"/>
          <p:cNvSpPr>
            <a:spLocks noRot="1" noChangeArrowheads="1" noTextEdit="1"/>
          </p:cNvSpPr>
          <p:nvPr>
            <p:ph type="sldImg"/>
          </p:nvPr>
        </p:nvSpPr>
        <p:spPr>
          <a:ln/>
        </p:spPr>
      </p:sp>
      <p:sp>
        <p:nvSpPr>
          <p:cNvPr id="1051653" name="Rectangle 5"/>
          <p:cNvSpPr>
            <a:spLocks noGrp="1" noChangeArrowheads="1"/>
          </p:cNvSpPr>
          <p:nvPr>
            <p:ph type="body" idx="1"/>
          </p:nvPr>
        </p:nvSpPr>
        <p:spPr>
          <a:xfrm>
            <a:off x="914400" y="4343400"/>
            <a:ext cx="5337175" cy="4114800"/>
          </a:xfrm>
          <a:noFill/>
          <a:ln/>
        </p:spPr>
        <p:txBody>
          <a:bodyPr/>
          <a:lstStyle/>
          <a:p>
            <a:r>
              <a:rPr lang="en-GB" b="1"/>
              <a:t>Teacher notes</a:t>
            </a:r>
            <a:endParaRPr lang="en-GB"/>
          </a:p>
          <a:p>
            <a:r>
              <a:rPr lang="en-GB"/>
              <a:t>Appropriately coloured voting cards could be used with this classification activity to increase class participation.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9F0B761-FC6F-4BF7-ACE0-44FB4332D8BC}" type="slidenum">
              <a:rPr lang="en-GB"/>
              <a:pPr/>
              <a:t>17</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45154" name="Rectangle 2"/>
          <p:cNvSpPr>
            <a:spLocks noRot="1" noChangeArrowheads="1" noTextEdit="1"/>
          </p:cNvSpPr>
          <p:nvPr>
            <p:ph type="sldImg"/>
          </p:nvPr>
        </p:nvSpPr>
        <p:spPr>
          <a:ln/>
        </p:spPr>
      </p:sp>
      <p:sp>
        <p:nvSpPr>
          <p:cNvPr id="945158" name="Rectangle 6"/>
          <p:cNvSpPr>
            <a:spLocks noGrp="1" noChangeArrowheads="1"/>
          </p:cNvSpPr>
          <p:nvPr>
            <p:ph type="body" idx="1"/>
          </p:nvPr>
        </p:nvSpPr>
        <p:spPr>
          <a:xfrm>
            <a:off x="914400" y="4343400"/>
            <a:ext cx="5337175" cy="4114800"/>
          </a:xfrm>
          <a:noFill/>
          <a:ln/>
        </p:spPr>
        <p:txBody>
          <a:bodyPr/>
          <a:lstStyle/>
          <a:p>
            <a:r>
              <a:rPr lang="en-GB" b="1"/>
              <a:t>Teacher notes</a:t>
            </a:r>
            <a:endParaRPr lang="en-GB"/>
          </a:p>
          <a:p>
            <a:r>
              <a:rPr lang="en-GB"/>
              <a:t>This true-or-false activity could be used as a plenary or revision exercise on energy transfer, or at the start of the lesson to gauge students’ existing knowledge of the subject matter. Coloured traffic light cards (red = false, yellow = don’t know, green = true) could be used to make this a whole-class exercise.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6A985B1-1AE9-4FD4-9AF2-2DE716ACF298}" type="slidenum">
              <a:rPr lang="en-GB"/>
              <a:pPr/>
              <a:t>18</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30818" name="Rectangle 2"/>
          <p:cNvSpPr>
            <a:spLocks noRot="1" noChangeArrowheads="1" noTextEdit="1"/>
          </p:cNvSpPr>
          <p:nvPr>
            <p:ph type="sldImg"/>
          </p:nvPr>
        </p:nvSpPr>
        <p:spPr>
          <a:ln/>
        </p:spPr>
      </p:sp>
      <p:sp>
        <p:nvSpPr>
          <p:cNvPr id="930820"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F89FF58-4599-41BD-B126-60ED0FD9CEAB}" type="slidenum">
              <a:rPr lang="en-GB"/>
              <a:pPr/>
              <a:t>19</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96354" name="Rectangle 2"/>
          <p:cNvSpPr>
            <a:spLocks noRot="1" noChangeArrowheads="1" noTextEdit="1"/>
          </p:cNvSpPr>
          <p:nvPr>
            <p:ph type="sldImg"/>
          </p:nvPr>
        </p:nvSpPr>
        <p:spPr>
          <a:ln/>
        </p:spPr>
      </p:sp>
      <p:sp>
        <p:nvSpPr>
          <p:cNvPr id="996356"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D8BFDE0-E0F6-458A-AF7A-87480D88B014}" type="slidenum">
              <a:rPr lang="en-GB"/>
              <a:pPr/>
              <a:t>2</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806914" name="Rectangle 2"/>
          <p:cNvSpPr>
            <a:spLocks noRot="1" noChangeArrowheads="1" noTextEdit="1"/>
          </p:cNvSpPr>
          <p:nvPr>
            <p:ph type="sldImg"/>
          </p:nvPr>
        </p:nvSpPr>
        <p:spPr>
          <a:ln/>
        </p:spPr>
      </p:sp>
      <p:sp>
        <p:nvSpPr>
          <p:cNvPr id="806916"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DE27DD4-8C30-4167-8EF2-FC916BDFE06F}" type="slidenum">
              <a:rPr lang="en-GB"/>
              <a:pPr/>
              <a:t>20</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22978" name="Rectangle 2"/>
          <p:cNvSpPr>
            <a:spLocks noRot="1" noChangeArrowheads="1" noTextEdit="1"/>
          </p:cNvSpPr>
          <p:nvPr>
            <p:ph type="sldImg"/>
          </p:nvPr>
        </p:nvSpPr>
        <p:spPr>
          <a:ln/>
        </p:spPr>
      </p:sp>
      <p:sp>
        <p:nvSpPr>
          <p:cNvPr id="1022980"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1B012EA-B0A8-486A-8C65-F64C964D2431}" type="slidenum">
              <a:rPr lang="en-GB"/>
              <a:pPr/>
              <a:t>21</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30146" name="Rectangle 2"/>
          <p:cNvSpPr>
            <a:spLocks noRot="1" noChangeArrowheads="1" noTextEdit="1"/>
          </p:cNvSpPr>
          <p:nvPr>
            <p:ph type="sldImg"/>
          </p:nvPr>
        </p:nvSpPr>
        <p:spPr>
          <a:ln/>
        </p:spPr>
      </p:sp>
      <p:sp>
        <p:nvSpPr>
          <p:cNvPr id="1030148"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1531C2C-7438-4750-80DE-724FC07704EE}" type="slidenum">
              <a:rPr lang="en-GB"/>
              <a:pPr/>
              <a:t>22</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44130" name="Rectangle 2"/>
          <p:cNvSpPr>
            <a:spLocks noRot="1" noChangeArrowheads="1" noTextEdit="1"/>
          </p:cNvSpPr>
          <p:nvPr>
            <p:ph type="sldImg"/>
          </p:nvPr>
        </p:nvSpPr>
        <p:spPr>
          <a:ln/>
        </p:spPr>
      </p:sp>
      <p:sp>
        <p:nvSpPr>
          <p:cNvPr id="944132"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7E10507-BAEF-45B8-A7A8-3F0990E0E95B}" type="slidenum">
              <a:rPr lang="en-GB"/>
              <a:pPr/>
              <a:t>23</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59490" name="Rectangle 2"/>
          <p:cNvSpPr>
            <a:spLocks noRot="1" noChangeArrowheads="1" noTextEdit="1"/>
          </p:cNvSpPr>
          <p:nvPr>
            <p:ph type="sldImg"/>
          </p:nvPr>
        </p:nvSpPr>
        <p:spPr>
          <a:ln/>
        </p:spPr>
      </p:sp>
      <p:sp>
        <p:nvSpPr>
          <p:cNvPr id="959492"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E07FD34-8390-472E-AA5E-16C37DE637A0}" type="slidenum">
              <a:rPr lang="en-GB"/>
              <a:pPr/>
              <a:t>24</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18882" name="Rectangle 2"/>
          <p:cNvSpPr>
            <a:spLocks noRot="1" noChangeArrowheads="1" noTextEdit="1"/>
          </p:cNvSpPr>
          <p:nvPr>
            <p:ph type="sldImg"/>
          </p:nvPr>
        </p:nvSpPr>
        <p:spPr>
          <a:ln/>
        </p:spPr>
      </p:sp>
      <p:sp>
        <p:nvSpPr>
          <p:cNvPr id="1018885" name="Rectangle 5"/>
          <p:cNvSpPr>
            <a:spLocks noGrp="1" noChangeArrowheads="1"/>
          </p:cNvSpPr>
          <p:nvPr>
            <p:ph type="body" idx="1"/>
          </p:nvPr>
        </p:nvSpPr>
        <p:spPr>
          <a:xfrm>
            <a:off x="914400" y="4343400"/>
            <a:ext cx="5337175" cy="4114800"/>
          </a:xfrm>
          <a:noFill/>
          <a:ln/>
        </p:spPr>
        <p:txBody>
          <a:bodyPr/>
          <a:lstStyle/>
          <a:p>
            <a:pPr marL="92075" indent="-92075"/>
            <a:r>
              <a:rPr lang="en-GB" b="1"/>
              <a:t>Photo credit: </a:t>
            </a:r>
            <a:r>
              <a:rPr lang="en-GB"/>
              <a:t>Dennis Taufenbach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A5BC19F-B1DF-4312-9CF3-10EEF55367B8}" type="slidenum">
              <a:rPr lang="en-GB"/>
              <a:pPr/>
              <a:t>25</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05570" name="Rectangle 2"/>
          <p:cNvSpPr>
            <a:spLocks noRot="1" noChangeArrowheads="1" noTextEdit="1"/>
          </p:cNvSpPr>
          <p:nvPr>
            <p:ph type="sldImg"/>
          </p:nvPr>
        </p:nvSpPr>
        <p:spPr>
          <a:ln/>
        </p:spPr>
      </p:sp>
      <p:sp>
        <p:nvSpPr>
          <p:cNvPr id="1005572"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2280CA6-A340-49C2-B3CC-2CC4604EEDE2}" type="slidenum">
              <a:rPr lang="en-GB"/>
              <a:pPr/>
              <a:t>26</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01474" name="Rectangle 2"/>
          <p:cNvSpPr>
            <a:spLocks noRot="1" noChangeArrowheads="1" noTextEdit="1"/>
          </p:cNvSpPr>
          <p:nvPr>
            <p:ph type="sldImg"/>
          </p:nvPr>
        </p:nvSpPr>
        <p:spPr>
          <a:ln/>
        </p:spPr>
      </p:sp>
      <p:sp>
        <p:nvSpPr>
          <p:cNvPr id="1001476"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931DBA4-D296-4E4E-B9C3-1054E08C9E2D}" type="slidenum">
              <a:rPr lang="en-GB"/>
              <a:pPr/>
              <a:t>27</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03522" name="Rectangle 2"/>
          <p:cNvSpPr>
            <a:spLocks noRot="1" noChangeArrowheads="1" noTextEdit="1"/>
          </p:cNvSpPr>
          <p:nvPr>
            <p:ph type="sldImg"/>
          </p:nvPr>
        </p:nvSpPr>
        <p:spPr>
          <a:ln/>
        </p:spPr>
      </p:sp>
      <p:sp>
        <p:nvSpPr>
          <p:cNvPr id="1003524" name="Rectangle 4"/>
          <p:cNvSpPr>
            <a:spLocks noGrp="1" noChangeArrowheads="1"/>
          </p:cNvSpPr>
          <p:nvPr>
            <p:ph type="body" idx="1"/>
          </p:nvPr>
        </p:nvSpPr>
        <p:spPr>
          <a:xfrm>
            <a:off x="914400" y="4343400"/>
            <a:ext cx="5337175" cy="4114800"/>
          </a:xfrm>
          <a:noFill/>
          <a:ln/>
        </p:spPr>
        <p:txBody>
          <a:bodyPr/>
          <a:lstStyle/>
          <a:p>
            <a:r>
              <a:rPr lang="en-GB" b="1"/>
              <a:t>Teacher notes</a:t>
            </a:r>
            <a:endParaRPr lang="en-GB"/>
          </a:p>
          <a:p>
            <a:r>
              <a:rPr lang="en-GB"/>
              <a:t>Bond energies taken from ‘The Elements, third Edition’ 1998, John Emsley. Clarendon Press, Oxford.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75FEA1B-F538-483C-8E88-C2816A4EE4C8}" type="slidenum">
              <a:rPr lang="en-GB"/>
              <a:pPr/>
              <a:t>28</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07618" name="Rectangle 2"/>
          <p:cNvSpPr>
            <a:spLocks noRot="1" noChangeArrowheads="1" noTextEdit="1"/>
          </p:cNvSpPr>
          <p:nvPr>
            <p:ph type="sldImg"/>
          </p:nvPr>
        </p:nvSpPr>
        <p:spPr>
          <a:ln/>
        </p:spPr>
      </p:sp>
      <p:sp>
        <p:nvSpPr>
          <p:cNvPr id="1007620" name="Rectangle 4"/>
          <p:cNvSpPr>
            <a:spLocks noGrp="1" noChangeArrowheads="1"/>
          </p:cNvSpPr>
          <p:nvPr>
            <p:ph type="body" idx="1"/>
          </p:nvPr>
        </p:nvSpPr>
        <p:spPr>
          <a:xfrm>
            <a:off x="914400" y="4343400"/>
            <a:ext cx="5337175" cy="4114800"/>
          </a:xfrm>
          <a:noFill/>
          <a:ln/>
        </p:spPr>
        <p:txBody>
          <a:bodyPr/>
          <a:lstStyle/>
          <a:p>
            <a:pPr marL="92075" indent="-92075"/>
            <a:r>
              <a:rPr lang="en-GB" b="1"/>
              <a:t>Teacher notes</a:t>
            </a:r>
          </a:p>
          <a:p>
            <a:pPr marL="92075" indent="-92075"/>
            <a:r>
              <a:rPr lang="en-GB"/>
              <a:t>Is the total energy change for the reaction endothermic or exothermic?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79E963C-9BD6-4564-B5E7-469560DAC133}" type="slidenum">
              <a:rPr lang="en-GB"/>
              <a:pPr/>
              <a:t>29</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33218" name="Rectangle 2"/>
          <p:cNvSpPr>
            <a:spLocks noRot="1" noChangeArrowheads="1" noTextEdit="1"/>
          </p:cNvSpPr>
          <p:nvPr>
            <p:ph type="sldImg"/>
          </p:nvPr>
        </p:nvSpPr>
        <p:spPr>
          <a:ln/>
        </p:spPr>
      </p:sp>
      <p:sp>
        <p:nvSpPr>
          <p:cNvPr id="1033220"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9F30B64-485C-4E77-8D9B-64A1958F0A43}" type="slidenum">
              <a:rPr lang="en-GB"/>
              <a:pPr/>
              <a:t>3</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53698" name="Rectangle 2"/>
          <p:cNvSpPr>
            <a:spLocks noRot="1" noChangeArrowheads="1" noTextEdit="1"/>
          </p:cNvSpPr>
          <p:nvPr>
            <p:ph type="sldImg"/>
          </p:nvPr>
        </p:nvSpPr>
        <p:spPr>
          <a:ln/>
        </p:spPr>
      </p:sp>
      <p:sp>
        <p:nvSpPr>
          <p:cNvPr id="1053700"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E809BA2-0DC3-4529-8FF0-00E6BBAC63EC}" type="slidenum">
              <a:rPr lang="en-GB"/>
              <a:pPr/>
              <a:t>30</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61538" name="Rectangle 2"/>
          <p:cNvSpPr>
            <a:spLocks noRot="1" noChangeArrowheads="1" noTextEdit="1"/>
          </p:cNvSpPr>
          <p:nvPr>
            <p:ph type="sldImg"/>
          </p:nvPr>
        </p:nvSpPr>
        <p:spPr>
          <a:ln/>
        </p:spPr>
      </p:sp>
      <p:sp>
        <p:nvSpPr>
          <p:cNvPr id="961541" name="Rectangle 5"/>
          <p:cNvSpPr>
            <a:spLocks noGrp="1" noChangeArrowheads="1"/>
          </p:cNvSpPr>
          <p:nvPr>
            <p:ph type="body" idx="1"/>
          </p:nvPr>
        </p:nvSpPr>
        <p:spPr>
          <a:xfrm>
            <a:off x="914400" y="4343400"/>
            <a:ext cx="5337175" cy="4114800"/>
          </a:xfrm>
          <a:noFill/>
          <a:ln/>
        </p:spPr>
        <p:txBody>
          <a:bodyPr/>
          <a:lstStyle/>
          <a:p>
            <a:r>
              <a:rPr lang="en-GB" b="1"/>
              <a:t>Teacher notes</a:t>
            </a:r>
            <a:endParaRPr lang="en-GB"/>
          </a:p>
          <a:p>
            <a:r>
              <a:rPr lang="en-GB"/>
              <a:t>This true-or-false activity could be used as a plenary or revision exercise on bonds and activation energy, or at the start of the lesson to gauge students’ existing knowledge of the subject matter. Coloured traffic light cards (red = false, yellow = don’t know, green = true) could be used to make this a whole-class exercise.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0428C48-DE68-4FD1-B88E-DA2A80CD9C90}" type="slidenum">
              <a:rPr lang="en-GB"/>
              <a:pPr/>
              <a:t>31</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34914" name="Rectangle 2"/>
          <p:cNvSpPr>
            <a:spLocks noRot="1" noChangeArrowheads="1" noTextEdit="1"/>
          </p:cNvSpPr>
          <p:nvPr>
            <p:ph type="sldImg"/>
          </p:nvPr>
        </p:nvSpPr>
        <p:spPr>
          <a:ln/>
        </p:spPr>
      </p:sp>
      <p:sp>
        <p:nvSpPr>
          <p:cNvPr id="934916"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2C44C7D-DEF8-4C00-A53F-C3DDF58F7A47}" type="slidenum">
              <a:rPr lang="en-GB"/>
              <a:pPr/>
              <a:t>32</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46178" name="Rectangle 2"/>
          <p:cNvSpPr>
            <a:spLocks noRot="1" noChangeArrowheads="1" noTextEdit="1"/>
          </p:cNvSpPr>
          <p:nvPr>
            <p:ph type="sldImg"/>
          </p:nvPr>
        </p:nvSpPr>
        <p:spPr>
          <a:ln/>
        </p:spPr>
      </p:sp>
      <p:sp>
        <p:nvSpPr>
          <p:cNvPr id="946180"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D39D9FF-4738-47F0-AAE0-193A34664F06}" type="slidenum">
              <a:rPr lang="en-GB"/>
              <a:pPr/>
              <a:t>33</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47202" name="Rectangle 2"/>
          <p:cNvSpPr>
            <a:spLocks noRot="1" noChangeArrowheads="1" noTextEdit="1"/>
          </p:cNvSpPr>
          <p:nvPr>
            <p:ph type="sldImg"/>
          </p:nvPr>
        </p:nvSpPr>
        <p:spPr>
          <a:ln/>
        </p:spPr>
      </p:sp>
      <p:sp>
        <p:nvSpPr>
          <p:cNvPr id="947204"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34073B5-C9C4-4A43-A3A4-742F549734E3}" type="slidenum">
              <a:rPr lang="en-GB"/>
              <a:pPr/>
              <a:t>34</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24002" name="Rectangle 2"/>
          <p:cNvSpPr>
            <a:spLocks noRot="1" noChangeArrowheads="1" noTextEdit="1"/>
          </p:cNvSpPr>
          <p:nvPr>
            <p:ph type="sldImg"/>
          </p:nvPr>
        </p:nvSpPr>
        <p:spPr>
          <a:ln/>
        </p:spPr>
      </p:sp>
      <p:sp>
        <p:nvSpPr>
          <p:cNvPr id="1024005" name="Rectangle 5"/>
          <p:cNvSpPr>
            <a:spLocks noGrp="1" noChangeArrowheads="1"/>
          </p:cNvSpPr>
          <p:nvPr>
            <p:ph type="body" idx="1"/>
          </p:nvPr>
        </p:nvSpPr>
        <p:spPr>
          <a:xfrm>
            <a:off x="914400" y="4343400"/>
            <a:ext cx="5337175" cy="4114800"/>
          </a:xfrm>
          <a:noFill/>
          <a:ln/>
        </p:spPr>
        <p:txBody>
          <a:bodyPr/>
          <a:lstStyle/>
          <a:p>
            <a:r>
              <a:rPr lang="en-GB" b="1"/>
              <a:t>Teacher notes</a:t>
            </a:r>
            <a:endParaRPr lang="en-GB"/>
          </a:p>
          <a:p>
            <a:r>
              <a:rPr lang="en-GB"/>
              <a:t>Appropriately coloured voting cards could be used with this classification activity to increase class participation.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DF0C45E-B2B5-4640-B96F-9F916B73269D}" type="slidenum">
              <a:rPr lang="en-GB"/>
              <a:pPr/>
              <a:t>35</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48226" name="Rectangle 2"/>
          <p:cNvSpPr>
            <a:spLocks noRot="1" noChangeArrowheads="1" noTextEdit="1"/>
          </p:cNvSpPr>
          <p:nvPr>
            <p:ph type="sldImg"/>
          </p:nvPr>
        </p:nvSpPr>
        <p:spPr>
          <a:ln/>
        </p:spPr>
      </p:sp>
      <p:sp>
        <p:nvSpPr>
          <p:cNvPr id="948229" name="Rectangle 5"/>
          <p:cNvSpPr>
            <a:spLocks noGrp="1" noChangeArrowheads="1"/>
          </p:cNvSpPr>
          <p:nvPr>
            <p:ph type="body" idx="1"/>
          </p:nvPr>
        </p:nvSpPr>
        <p:spPr>
          <a:xfrm>
            <a:off x="914400" y="4343400"/>
            <a:ext cx="5337175" cy="4114800"/>
          </a:xfrm>
          <a:noFill/>
          <a:ln/>
        </p:spPr>
        <p:txBody>
          <a:bodyPr/>
          <a:lstStyle/>
          <a:p>
            <a:r>
              <a:rPr lang="en-GB" b="1"/>
              <a:t>Teacher notes</a:t>
            </a:r>
            <a:endParaRPr lang="en-GB"/>
          </a:p>
          <a:p>
            <a:r>
              <a:rPr lang="en-GB"/>
              <a:t>This multiple-choice quiz could be used as a plenary activity to assess students’ understanding of energy transfer. The questions can be skipped through without answering by clicking “</a:t>
            </a:r>
            <a:r>
              <a:rPr lang="en-GB" b="1"/>
              <a:t>next</a:t>
            </a:r>
            <a:r>
              <a:rPr lang="en-GB"/>
              <a:t>”. Students could be asked to complete the questions in their books and the activity could be concluded by the completion on the IWB.</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F2F757D-489F-42AD-886D-CAEEE4B45909}" type="slidenum">
              <a:rPr lang="en-GB"/>
              <a:pPr/>
              <a:t>4</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1012738" name="Rectangle 2"/>
          <p:cNvSpPr>
            <a:spLocks noRot="1" noChangeArrowheads="1" noTextEdit="1"/>
          </p:cNvSpPr>
          <p:nvPr>
            <p:ph type="sldImg"/>
          </p:nvPr>
        </p:nvSpPr>
        <p:spPr>
          <a:ln/>
        </p:spPr>
      </p:sp>
      <p:sp>
        <p:nvSpPr>
          <p:cNvPr id="1012741" name="Rectangle 5"/>
          <p:cNvSpPr>
            <a:spLocks noGrp="1" noChangeArrowheads="1"/>
          </p:cNvSpPr>
          <p:nvPr>
            <p:ph type="body" idx="1"/>
          </p:nvPr>
        </p:nvSpPr>
        <p:spPr>
          <a:xfrm>
            <a:off x="914400" y="4343400"/>
            <a:ext cx="5337175" cy="4114800"/>
          </a:xfrm>
          <a:noFill/>
          <a:ln/>
        </p:spPr>
        <p:txBody>
          <a:bodyPr/>
          <a:lstStyle/>
          <a:p>
            <a:r>
              <a:rPr lang="en-GB" b="1"/>
              <a:t>Photo credit: </a:t>
            </a:r>
            <a:r>
              <a:rPr lang="en-GB"/>
              <a:t>Jupiterimages Corporation</a:t>
            </a:r>
          </a:p>
          <a:p>
            <a:endParaRPr lang="en-GB" b="1"/>
          </a:p>
          <a:p>
            <a:r>
              <a:rPr lang="en-GB" b="1"/>
              <a:t>Teacher notes</a:t>
            </a:r>
            <a:endParaRPr lang="en-GB"/>
          </a:p>
          <a:p>
            <a:r>
              <a:rPr lang="en-GB"/>
              <a:t>The Thermit Process is a displacement reaction between aluminium and iron oxide, and is used in welding iron and steel.</a:t>
            </a:r>
          </a:p>
          <a:p>
            <a:r>
              <a:rPr lang="en-GB"/>
              <a:t>See the ‘</a:t>
            </a:r>
            <a:r>
              <a:rPr lang="en-GB" b="1"/>
              <a:t>Chemical Reactions</a:t>
            </a:r>
            <a:r>
              <a:rPr lang="en-GB"/>
              <a:t>’ presentation for more information on the Thermit Process.</a:t>
            </a:r>
          </a:p>
          <a:p>
            <a:r>
              <a:rPr lang="en-GB"/>
              <a:t>See the GCSE Science (Chemistry) ‘</a:t>
            </a:r>
            <a:r>
              <a:rPr lang="en-GB" b="1"/>
              <a:t>Combustion and Alternative Fuels</a:t>
            </a:r>
            <a:r>
              <a:rPr lang="en-GB"/>
              <a:t>’ presentation for more information on combustion.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C9CBC8C-F0A3-4619-B34D-1B5C44E8633C}" type="slidenum">
              <a:rPr lang="en-GB"/>
              <a:pPr/>
              <a:t>5</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78946" name="Rectangle 2"/>
          <p:cNvSpPr>
            <a:spLocks noRot="1" noChangeArrowheads="1" noTextEdit="1"/>
          </p:cNvSpPr>
          <p:nvPr>
            <p:ph type="sldImg"/>
          </p:nvPr>
        </p:nvSpPr>
        <p:spPr>
          <a:ln/>
        </p:spPr>
      </p:sp>
      <p:sp>
        <p:nvSpPr>
          <p:cNvPr id="978948"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1BE3043-D265-4238-8A95-EAB016FF9DF0}" type="slidenum">
              <a:rPr lang="en-GB"/>
              <a:pPr/>
              <a:t>6</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83042" name="Rectangle 2"/>
          <p:cNvSpPr>
            <a:spLocks noRot="1" noChangeArrowheads="1" noTextEdit="1"/>
          </p:cNvSpPr>
          <p:nvPr>
            <p:ph type="sldImg"/>
          </p:nvPr>
        </p:nvSpPr>
        <p:spPr>
          <a:ln/>
        </p:spPr>
      </p:sp>
      <p:sp>
        <p:nvSpPr>
          <p:cNvPr id="983044"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8651CFD-CD25-4E0C-B8CF-A7775C6E2EA1}"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85090" name="Rectangle 2"/>
          <p:cNvSpPr>
            <a:spLocks noRot="1" noChangeArrowheads="1" noTextEdit="1"/>
          </p:cNvSpPr>
          <p:nvPr>
            <p:ph type="sldImg"/>
          </p:nvPr>
        </p:nvSpPr>
        <p:spPr>
          <a:ln/>
        </p:spPr>
      </p:sp>
      <p:sp>
        <p:nvSpPr>
          <p:cNvPr id="985092"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B0E1793-DBF9-418D-8130-F9AD136C4FCA}" type="slidenum">
              <a:rPr lang="en-GB"/>
              <a:pPr/>
              <a:t>8</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73826" name="Rectangle 2"/>
          <p:cNvSpPr>
            <a:spLocks noRot="1" noChangeArrowheads="1" noTextEdit="1"/>
          </p:cNvSpPr>
          <p:nvPr>
            <p:ph type="sldImg"/>
          </p:nvPr>
        </p:nvSpPr>
        <p:spPr>
          <a:ln/>
        </p:spPr>
      </p:sp>
      <p:sp>
        <p:nvSpPr>
          <p:cNvPr id="973828" name="Rectangle 4"/>
          <p:cNvSpPr>
            <a:spLocks noGrp="1" noChangeArrowheads="1"/>
          </p:cNvSpPr>
          <p:nvPr>
            <p:ph type="body" idx="1"/>
          </p:nvPr>
        </p:nvSpPr>
        <p:spPr>
          <a:xfrm>
            <a:off x="914400" y="4343400"/>
            <a:ext cx="5337175" cy="4114800"/>
          </a:xfrm>
          <a:ln/>
        </p:spPr>
        <p:txBody>
          <a:bodyPr/>
          <a:lstStyle/>
          <a:p>
            <a:pPr marL="92075" indent="-92075"/>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D24F62D-5349-45DA-9EAC-DE8010893B14}" type="slidenum">
              <a:rPr lang="en-GB"/>
              <a:pPr/>
              <a:t>9</a:t>
            </a:fld>
            <a:endParaRPr lang="en-GB"/>
          </a:p>
        </p:txBody>
      </p:sp>
      <p:sp>
        <p:nvSpPr>
          <p:cNvPr id="6" name="Rectangle 10"/>
          <p:cNvSpPr>
            <a:spLocks noGrp="1" noChangeArrowheads="1"/>
          </p:cNvSpPr>
          <p:nvPr>
            <p:ph type="hdr" sz="quarter"/>
          </p:nvPr>
        </p:nvSpPr>
        <p:spPr>
          <a:ln/>
        </p:spPr>
        <p:txBody>
          <a:bodyPr/>
          <a:lstStyle/>
          <a:p>
            <a:r>
              <a:rPr lang="en-GB"/>
              <a:t>Boardworks GCSE Additional Science: Chemistry </a:t>
            </a:r>
          </a:p>
          <a:p>
            <a:r>
              <a:rPr lang="en-GB"/>
              <a:t>Energy Transfer</a:t>
            </a:r>
          </a:p>
        </p:txBody>
      </p:sp>
      <p:sp>
        <p:nvSpPr>
          <p:cNvPr id="942082" name="Rectangle 2"/>
          <p:cNvSpPr>
            <a:spLocks noRot="1" noChangeArrowheads="1" noTextEdit="1"/>
          </p:cNvSpPr>
          <p:nvPr>
            <p:ph type="sldImg"/>
          </p:nvPr>
        </p:nvSpPr>
        <p:spPr>
          <a:ln/>
        </p:spPr>
      </p:sp>
      <p:sp>
        <p:nvSpPr>
          <p:cNvPr id="942085" name="Rectangle 5"/>
          <p:cNvSpPr>
            <a:spLocks noGrp="1" noChangeArrowheads="1"/>
          </p:cNvSpPr>
          <p:nvPr>
            <p:ph type="body" idx="1"/>
          </p:nvPr>
        </p:nvSpPr>
        <p:spPr>
          <a:xfrm>
            <a:off x="914400" y="4343400"/>
            <a:ext cx="5337175" cy="4114800"/>
          </a:xfrm>
          <a:noFill/>
          <a:ln/>
        </p:spPr>
        <p:txBody>
          <a:bodyPr/>
          <a:lstStyle/>
          <a:p>
            <a:r>
              <a:rPr lang="en-GB" b="1"/>
              <a:t>Teacher notes</a:t>
            </a:r>
            <a:endParaRPr lang="en-GB"/>
          </a:p>
          <a:p>
            <a:r>
              <a:rPr lang="en-GB"/>
              <a:t>This completing sentences activity could be used as a plenary or revision exercise on exothermic reactions. Students could be asked to write down the missing words in their books and the activity could be concluded by the completion on the IWB.</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7676" name="Picture 28" descr="CA8_title_slide_chem_add"/>
          <p:cNvPicPr>
            <a:picLocks noChangeAspect="1" noChangeArrowheads="1"/>
          </p:cNvPicPr>
          <p:nvPr userDrawn="1"/>
        </p:nvPicPr>
        <p:blipFill>
          <a:blip r:embed="rId2" cstate="print"/>
          <a:srcRect/>
          <a:stretch>
            <a:fillRect/>
          </a:stretch>
        </p:blipFill>
        <p:spPr bwMode="auto">
          <a:xfrm>
            <a:off x="0" y="0"/>
            <a:ext cx="9140825" cy="6854825"/>
          </a:xfrm>
          <a:prstGeom prst="rect">
            <a:avLst/>
          </a:prstGeom>
          <a:noFill/>
        </p:spPr>
      </p:pic>
      <p:sp>
        <p:nvSpPr>
          <p:cNvPr id="667668" name="Text Box 20"/>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pPr>
            <a:r>
              <a:rPr lang="en-GB" sz="1000">
                <a:solidFill>
                  <a:srgbClr val="5B0091"/>
                </a:solidFill>
                <a:cs typeface="Arial" charset="0"/>
              </a:rPr>
              <a:t>© Boardworks Ltd 2007</a:t>
            </a:r>
          </a:p>
        </p:txBody>
      </p:sp>
      <p:pic>
        <p:nvPicPr>
          <p:cNvPr id="667669" name="Picture 21" descr="forward_arrow_colour">
            <a:hlinkClick r:id="" action="ppaction://hlinkshowjump?jump=nextslide"/>
          </p:cNvPr>
          <p:cNvPicPr>
            <a:picLocks noChangeAspect="1" noChangeArrowheads="1"/>
          </p:cNvPicPr>
          <p:nvPr userDrawn="1"/>
        </p:nvPicPr>
        <p:blipFill>
          <a:blip r:embed="rId3" cstate="print"/>
          <a:srcRect/>
          <a:stretch>
            <a:fillRect/>
          </a:stretch>
        </p:blipFill>
        <p:spPr bwMode="auto">
          <a:xfrm>
            <a:off x="8447088" y="6167438"/>
            <a:ext cx="630237" cy="574675"/>
          </a:xfrm>
          <a:prstGeom prst="rect">
            <a:avLst/>
          </a:prstGeom>
          <a:noFill/>
        </p:spPr>
      </p:pic>
      <p:sp>
        <p:nvSpPr>
          <p:cNvPr id="667675" name="Text Box 27"/>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fld id="{76E892BC-CF04-43ED-9FC5-8229D6942E55}" type="slidenum">
              <a:rPr lang="en-GB" sz="1000">
                <a:solidFill>
                  <a:srgbClr val="5B0091"/>
                </a:solidFill>
                <a:cs typeface="Arial" charset="0"/>
              </a:rPr>
              <a:pPr algn="ctr"/>
              <a:t>‹#›</a:t>
            </a:fld>
            <a:r>
              <a:rPr lang="en-GB" sz="1000">
                <a:solidFill>
                  <a:srgbClr val="5B0091"/>
                </a:solidFill>
                <a:cs typeface="Arial" charset="0"/>
              </a:rPr>
              <a:t> of 35</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6.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2.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6.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1" name="Picture 47" descr="slide_background"/>
          <p:cNvPicPr>
            <a:picLocks noChangeAspect="1" noChangeArrowheads="1"/>
          </p:cNvPicPr>
          <p:nvPr userDrawn="1"/>
        </p:nvPicPr>
        <p:blipFill>
          <a:blip r:embed="rId14" cstate="print"/>
          <a:srcRect/>
          <a:stretch>
            <a:fillRect/>
          </a:stretch>
        </p:blipFill>
        <p:spPr bwMode="auto">
          <a:xfrm>
            <a:off x="0" y="0"/>
            <a:ext cx="9140825" cy="6854825"/>
          </a:xfrm>
          <a:prstGeom prst="rect">
            <a:avLst/>
          </a:prstGeom>
          <a:noFill/>
        </p:spPr>
      </p:pic>
      <p:sp>
        <p:nvSpPr>
          <p:cNvPr id="1073" name="Text Box 49"/>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pPr>
            <a:r>
              <a:rPr lang="en-GB" sz="1000">
                <a:solidFill>
                  <a:srgbClr val="5B0091"/>
                </a:solidFill>
                <a:cs typeface="Arial" charset="0"/>
              </a:rPr>
              <a:t>© Boardworks Ltd 2007</a:t>
            </a:r>
          </a:p>
        </p:txBody>
      </p:sp>
      <p:pic>
        <p:nvPicPr>
          <p:cNvPr id="1074" name="Picture 50" descr="back_arrow_trans">
            <a:hlinkClick r:id="" action="ppaction://hlinkshowjump?jump=previousslide"/>
          </p:cNvPr>
          <p:cNvPicPr>
            <a:picLocks noChangeAspect="1" noChangeArrowheads="1"/>
          </p:cNvPicPr>
          <p:nvPr userDrawn="1"/>
        </p:nvPicPr>
        <p:blipFill>
          <a:blip r:embed="rId15" cstate="print"/>
          <a:srcRect/>
          <a:stretch>
            <a:fillRect/>
          </a:stretch>
        </p:blipFill>
        <p:spPr bwMode="auto">
          <a:xfrm>
            <a:off x="107950" y="6167438"/>
            <a:ext cx="630238" cy="574675"/>
          </a:xfrm>
          <a:prstGeom prst="rect">
            <a:avLst/>
          </a:prstGeom>
          <a:noFill/>
        </p:spPr>
      </p:pic>
      <p:sp>
        <p:nvSpPr>
          <p:cNvPr id="1077" name="Rectangle 53"/>
          <p:cNvSpPr>
            <a:spLocks noGrp="1" noChangeArrowheads="1"/>
          </p:cNvSpPr>
          <p:nvPr>
            <p:ph type="title"/>
          </p:nvPr>
        </p:nvSpPr>
        <p:spPr bwMode="auto">
          <a:xfrm>
            <a:off x="557213" y="53975"/>
            <a:ext cx="7240587" cy="549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78" name="Oval 54"/>
          <p:cNvSpPr>
            <a:spLocks noChangeArrowheads="1"/>
          </p:cNvSpPr>
          <p:nvPr userDrawn="1"/>
        </p:nvSpPr>
        <p:spPr bwMode="auto">
          <a:xfrm>
            <a:off x="222250" y="146050"/>
            <a:ext cx="360363" cy="360363"/>
          </a:xfrm>
          <a:prstGeom prst="ellipse">
            <a:avLst/>
          </a:prstGeom>
          <a:solidFill>
            <a:srgbClr val="FF6600"/>
          </a:solidFill>
          <a:ln w="9525">
            <a:solidFill>
              <a:srgbClr val="000066"/>
            </a:solidFill>
            <a:round/>
            <a:headEnd/>
            <a:tailEnd/>
          </a:ln>
          <a:effectLst/>
        </p:spPr>
        <p:txBody>
          <a:bodyPr wrap="none" anchor="ctr"/>
          <a:lstStyle/>
          <a:p>
            <a:endParaRPr lang="en-US"/>
          </a:p>
        </p:txBody>
      </p:sp>
      <p:pic>
        <p:nvPicPr>
          <p:cNvPr id="1084" name="Picture 60" descr="forward_arrow_grey">
            <a:hlinkClick r:id="" action="ppaction://hlinkshowjump?jump=nextslide"/>
          </p:cNvPr>
          <p:cNvPicPr>
            <a:picLocks noChangeAspect="1" noChangeArrowheads="1"/>
          </p:cNvPicPr>
          <p:nvPr userDrawn="1"/>
        </p:nvPicPr>
        <p:blipFill>
          <a:blip r:embed="rId16" cstate="print"/>
          <a:srcRect/>
          <a:stretch>
            <a:fillRect/>
          </a:stretch>
        </p:blipFill>
        <p:spPr bwMode="auto">
          <a:xfrm>
            <a:off x="8447088" y="6167438"/>
            <a:ext cx="630237" cy="574675"/>
          </a:xfrm>
          <a:prstGeom prst="rect">
            <a:avLst/>
          </a:prstGeom>
          <a:noFill/>
        </p:spPr>
      </p:pic>
      <p:sp>
        <p:nvSpPr>
          <p:cNvPr id="1087" name="Text Box 63"/>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fld id="{85F1CD8C-71E8-45E0-922A-F5EDD6BC062A}" type="slidenum">
              <a:rPr lang="en-GB" sz="1000">
                <a:solidFill>
                  <a:srgbClr val="5B0091"/>
                </a:solidFill>
                <a:cs typeface="Arial" charset="0"/>
              </a:rPr>
              <a:pPr algn="ctr"/>
              <a:t>‹#›</a:t>
            </a:fld>
            <a:r>
              <a:rPr lang="en-GB" sz="1000">
                <a:solidFill>
                  <a:srgbClr val="5B0091"/>
                </a:solidFill>
                <a:cs typeface="Arial" charset="0"/>
              </a:rPr>
              <a:t> of 35</a:t>
            </a:r>
          </a:p>
        </p:txBody>
      </p:sp>
      <p:pic>
        <p:nvPicPr>
          <p:cNvPr id="1094" name="Picture 70" descr="CA8_small circle"/>
          <p:cNvPicPr>
            <a:picLocks noChangeAspect="1" noChangeArrowheads="1"/>
          </p:cNvPicPr>
          <p:nvPr userDrawn="1"/>
        </p:nvPicPr>
        <p:blipFill>
          <a:blip r:embed="rId17" cstate="print"/>
          <a:srcRect/>
          <a:stretch>
            <a:fillRect/>
          </a:stretch>
        </p:blipFill>
        <p:spPr bwMode="auto">
          <a:xfrm>
            <a:off x="239713" y="165100"/>
            <a:ext cx="323850" cy="3238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709" r:id="rId12"/>
  </p:sldLayoutIdLst>
  <p:timing>
    <p:tnLst>
      <p:par>
        <p:cTn id="1" dur="indefinite" restart="never" nodeType="tmRoot"/>
      </p:par>
    </p:tnLst>
  </p:timing>
  <p:txStyles>
    <p:titleStyle>
      <a:lvl1pPr algn="l" rtl="0" fontAlgn="base">
        <a:spcBef>
          <a:spcPct val="0"/>
        </a:spcBef>
        <a:spcAft>
          <a:spcPct val="0"/>
        </a:spcAft>
        <a:defRPr sz="2800" b="1">
          <a:solidFill>
            <a:srgbClr val="FF6600"/>
          </a:solidFill>
          <a:latin typeface="+mj-lt"/>
          <a:ea typeface="+mj-ea"/>
          <a:cs typeface="+mj-cs"/>
        </a:defRPr>
      </a:lvl1pPr>
      <a:lvl2pPr algn="l" rtl="0" fontAlgn="base">
        <a:spcBef>
          <a:spcPct val="0"/>
        </a:spcBef>
        <a:spcAft>
          <a:spcPct val="0"/>
        </a:spcAft>
        <a:defRPr sz="2800" b="1">
          <a:solidFill>
            <a:srgbClr val="FF6600"/>
          </a:solidFill>
          <a:latin typeface="Arial" charset="0"/>
        </a:defRPr>
      </a:lvl2pPr>
      <a:lvl3pPr algn="l" rtl="0" fontAlgn="base">
        <a:spcBef>
          <a:spcPct val="0"/>
        </a:spcBef>
        <a:spcAft>
          <a:spcPct val="0"/>
        </a:spcAft>
        <a:defRPr sz="2800" b="1">
          <a:solidFill>
            <a:srgbClr val="FF6600"/>
          </a:solidFill>
          <a:latin typeface="Arial" charset="0"/>
        </a:defRPr>
      </a:lvl3pPr>
      <a:lvl4pPr algn="l" rtl="0" fontAlgn="base">
        <a:spcBef>
          <a:spcPct val="0"/>
        </a:spcBef>
        <a:spcAft>
          <a:spcPct val="0"/>
        </a:spcAft>
        <a:defRPr sz="2800" b="1">
          <a:solidFill>
            <a:srgbClr val="FF6600"/>
          </a:solidFill>
          <a:latin typeface="Arial" charset="0"/>
        </a:defRPr>
      </a:lvl4pPr>
      <a:lvl5pPr algn="l" rtl="0" fontAlgn="base">
        <a:spcBef>
          <a:spcPct val="0"/>
        </a:spcBef>
        <a:spcAft>
          <a:spcPct val="0"/>
        </a:spcAft>
        <a:defRPr sz="2800" b="1">
          <a:solidFill>
            <a:srgbClr val="FF6600"/>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616" name="Picture 16" descr="CA8_CC_contents_4a"/>
          <p:cNvPicPr>
            <a:picLocks noChangeAspect="1" noChangeArrowheads="1"/>
          </p:cNvPicPr>
          <p:nvPr userDrawn="1"/>
        </p:nvPicPr>
        <p:blipFill>
          <a:blip r:embed="rId14" cstate="print"/>
          <a:srcRect/>
          <a:stretch>
            <a:fillRect/>
          </a:stretch>
        </p:blipFill>
        <p:spPr bwMode="auto">
          <a:xfrm>
            <a:off x="0" y="0"/>
            <a:ext cx="9140825" cy="6854825"/>
          </a:xfrm>
          <a:prstGeom prst="rect">
            <a:avLst/>
          </a:prstGeom>
          <a:noFill/>
        </p:spPr>
      </p:pic>
      <p:sp>
        <p:nvSpPr>
          <p:cNvPr id="921608" name="Text Box 8"/>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pPr>
            <a:r>
              <a:rPr lang="en-GB" sz="1000">
                <a:solidFill>
                  <a:srgbClr val="5B0091"/>
                </a:solidFill>
                <a:cs typeface="Arial" charset="0"/>
              </a:rPr>
              <a:t>© Boardworks Ltd 2007</a:t>
            </a:r>
          </a:p>
        </p:txBody>
      </p:sp>
      <p:pic>
        <p:nvPicPr>
          <p:cNvPr id="921609" name="Picture 9" descr="forward_arrow_colour">
            <a:hlinkClick r:id="" action="ppaction://hlinkshowjump?jump=nextslide"/>
          </p:cNvPr>
          <p:cNvPicPr>
            <a:picLocks noChangeAspect="1" noChangeArrowheads="1"/>
          </p:cNvPicPr>
          <p:nvPr userDrawn="1"/>
        </p:nvPicPr>
        <p:blipFill>
          <a:blip r:embed="rId15" cstate="print"/>
          <a:srcRect/>
          <a:stretch>
            <a:fillRect/>
          </a:stretch>
        </p:blipFill>
        <p:spPr bwMode="auto">
          <a:xfrm>
            <a:off x="8447088" y="6167438"/>
            <a:ext cx="630237" cy="574675"/>
          </a:xfrm>
          <a:prstGeom prst="rect">
            <a:avLst/>
          </a:prstGeom>
          <a:noFill/>
        </p:spPr>
      </p:pic>
      <p:pic>
        <p:nvPicPr>
          <p:cNvPr id="921610" name="Picture 10" descr="back_arrow_trans">
            <a:hlinkClick r:id="" action="ppaction://hlinkshowjump?jump=previousslide"/>
          </p:cNvPr>
          <p:cNvPicPr>
            <a:picLocks noChangeAspect="1" noChangeArrowheads="1"/>
          </p:cNvPicPr>
          <p:nvPr userDrawn="1"/>
        </p:nvPicPr>
        <p:blipFill>
          <a:blip r:embed="rId16" cstate="print"/>
          <a:srcRect/>
          <a:stretch>
            <a:fillRect/>
          </a:stretch>
        </p:blipFill>
        <p:spPr bwMode="auto">
          <a:xfrm>
            <a:off x="107950" y="6167438"/>
            <a:ext cx="630238" cy="574675"/>
          </a:xfrm>
          <a:prstGeom prst="rect">
            <a:avLst/>
          </a:prstGeom>
          <a:noFill/>
        </p:spPr>
      </p:pic>
      <p:sp>
        <p:nvSpPr>
          <p:cNvPr id="921614" name="Text Box 14"/>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fld id="{F1C82933-2D93-4DD6-90C4-191ABEBB91B1}" type="slidenum">
              <a:rPr lang="en-GB" sz="1000">
                <a:solidFill>
                  <a:srgbClr val="5B0091"/>
                </a:solidFill>
                <a:cs typeface="Arial" charset="0"/>
              </a:rPr>
              <a:pPr algn="ctr"/>
              <a:t>‹#›</a:t>
            </a:fld>
            <a:r>
              <a:rPr lang="en-GB" sz="1000">
                <a:solidFill>
                  <a:srgbClr val="5B0091"/>
                </a:solidFill>
                <a:cs typeface="Arial" charset="0"/>
              </a:rPr>
              <a:t> of 35</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0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2635" name="Picture 11" descr="CA8_CC_contents_4b"/>
          <p:cNvPicPr>
            <a:picLocks noChangeAspect="1" noChangeArrowheads="1"/>
          </p:cNvPicPr>
          <p:nvPr userDrawn="1"/>
        </p:nvPicPr>
        <p:blipFill>
          <a:blip r:embed="rId14" cstate="print"/>
          <a:srcRect/>
          <a:stretch>
            <a:fillRect/>
          </a:stretch>
        </p:blipFill>
        <p:spPr bwMode="auto">
          <a:xfrm>
            <a:off x="0" y="0"/>
            <a:ext cx="9140825" cy="6854825"/>
          </a:xfrm>
          <a:prstGeom prst="rect">
            <a:avLst/>
          </a:prstGeom>
          <a:noFill/>
        </p:spPr>
      </p:pic>
      <p:sp>
        <p:nvSpPr>
          <p:cNvPr id="922627"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pPr>
            <a:r>
              <a:rPr lang="en-GB" sz="1000">
                <a:solidFill>
                  <a:srgbClr val="5B0091"/>
                </a:solidFill>
                <a:cs typeface="Arial" charset="0"/>
              </a:rPr>
              <a:t>© Boardworks Ltd 2007</a:t>
            </a:r>
          </a:p>
        </p:txBody>
      </p:sp>
      <p:pic>
        <p:nvPicPr>
          <p:cNvPr id="922628" name="Picture 4" descr="forward_arrow_colour">
            <a:hlinkClick r:id="" action="ppaction://hlinkshowjump?jump=nextslide"/>
          </p:cNvPr>
          <p:cNvPicPr>
            <a:picLocks noChangeAspect="1" noChangeArrowheads="1"/>
          </p:cNvPicPr>
          <p:nvPr userDrawn="1"/>
        </p:nvPicPr>
        <p:blipFill>
          <a:blip r:embed="rId15" cstate="print"/>
          <a:srcRect/>
          <a:stretch>
            <a:fillRect/>
          </a:stretch>
        </p:blipFill>
        <p:spPr bwMode="auto">
          <a:xfrm>
            <a:off x="8447088" y="6167438"/>
            <a:ext cx="630237" cy="574675"/>
          </a:xfrm>
          <a:prstGeom prst="rect">
            <a:avLst/>
          </a:prstGeom>
          <a:noFill/>
        </p:spPr>
      </p:pic>
      <p:pic>
        <p:nvPicPr>
          <p:cNvPr id="922629" name="Picture 5" descr="back_arrow_trans">
            <a:hlinkClick r:id="" action="ppaction://hlinkshowjump?jump=previousslide"/>
          </p:cNvPr>
          <p:cNvPicPr>
            <a:picLocks noChangeAspect="1" noChangeArrowheads="1"/>
          </p:cNvPicPr>
          <p:nvPr userDrawn="1"/>
        </p:nvPicPr>
        <p:blipFill>
          <a:blip r:embed="rId16" cstate="print"/>
          <a:srcRect/>
          <a:stretch>
            <a:fillRect/>
          </a:stretch>
        </p:blipFill>
        <p:spPr bwMode="auto">
          <a:xfrm>
            <a:off x="107950" y="6167438"/>
            <a:ext cx="630238" cy="574675"/>
          </a:xfrm>
          <a:prstGeom prst="rect">
            <a:avLst/>
          </a:prstGeom>
          <a:noFill/>
        </p:spPr>
      </p:pic>
      <p:sp>
        <p:nvSpPr>
          <p:cNvPr id="922634" name="Text Box 10"/>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fld id="{D1AC7BDD-8476-47AA-BC08-8582DFE2C101}" type="slidenum">
              <a:rPr lang="en-GB" sz="1000">
                <a:solidFill>
                  <a:srgbClr val="5B0091"/>
                </a:solidFill>
                <a:cs typeface="Arial" charset="0"/>
              </a:rPr>
              <a:pPr algn="ctr"/>
              <a:t>‹#›</a:t>
            </a:fld>
            <a:r>
              <a:rPr lang="en-GB" sz="1000">
                <a:solidFill>
                  <a:srgbClr val="5B0091"/>
                </a:solidFill>
                <a:cs typeface="Arial" charset="0"/>
              </a:rPr>
              <a:t> of 35</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3659" name="Picture 11" descr="CA8_CC_contents_4c"/>
          <p:cNvPicPr>
            <a:picLocks noChangeAspect="1" noChangeArrowheads="1"/>
          </p:cNvPicPr>
          <p:nvPr userDrawn="1"/>
        </p:nvPicPr>
        <p:blipFill>
          <a:blip r:embed="rId14" cstate="print"/>
          <a:srcRect/>
          <a:stretch>
            <a:fillRect/>
          </a:stretch>
        </p:blipFill>
        <p:spPr bwMode="auto">
          <a:xfrm>
            <a:off x="0" y="0"/>
            <a:ext cx="9140825" cy="6854825"/>
          </a:xfrm>
          <a:prstGeom prst="rect">
            <a:avLst/>
          </a:prstGeom>
          <a:noFill/>
        </p:spPr>
      </p:pic>
      <p:sp>
        <p:nvSpPr>
          <p:cNvPr id="923651"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pPr>
            <a:r>
              <a:rPr lang="en-GB" sz="1000">
                <a:solidFill>
                  <a:srgbClr val="5B0091"/>
                </a:solidFill>
                <a:cs typeface="Arial" charset="0"/>
              </a:rPr>
              <a:t>© Boardworks Ltd 2007</a:t>
            </a:r>
          </a:p>
        </p:txBody>
      </p:sp>
      <p:pic>
        <p:nvPicPr>
          <p:cNvPr id="923652" name="Picture 4" descr="forward_arrow_colour">
            <a:hlinkClick r:id="" action="ppaction://hlinkshowjump?jump=nextslide"/>
          </p:cNvPr>
          <p:cNvPicPr>
            <a:picLocks noChangeAspect="1" noChangeArrowheads="1"/>
          </p:cNvPicPr>
          <p:nvPr userDrawn="1"/>
        </p:nvPicPr>
        <p:blipFill>
          <a:blip r:embed="rId15" cstate="print"/>
          <a:srcRect/>
          <a:stretch>
            <a:fillRect/>
          </a:stretch>
        </p:blipFill>
        <p:spPr bwMode="auto">
          <a:xfrm>
            <a:off x="8447088" y="6167438"/>
            <a:ext cx="630237" cy="574675"/>
          </a:xfrm>
          <a:prstGeom prst="rect">
            <a:avLst/>
          </a:prstGeom>
          <a:noFill/>
        </p:spPr>
      </p:pic>
      <p:pic>
        <p:nvPicPr>
          <p:cNvPr id="923653" name="Picture 5" descr="back_arrow_trans">
            <a:hlinkClick r:id="" action="ppaction://hlinkshowjump?jump=previousslide"/>
          </p:cNvPr>
          <p:cNvPicPr>
            <a:picLocks noChangeAspect="1" noChangeArrowheads="1"/>
          </p:cNvPicPr>
          <p:nvPr userDrawn="1"/>
        </p:nvPicPr>
        <p:blipFill>
          <a:blip r:embed="rId16" cstate="print"/>
          <a:srcRect/>
          <a:stretch>
            <a:fillRect/>
          </a:stretch>
        </p:blipFill>
        <p:spPr bwMode="auto">
          <a:xfrm>
            <a:off x="107950" y="6167438"/>
            <a:ext cx="630238" cy="574675"/>
          </a:xfrm>
          <a:prstGeom prst="rect">
            <a:avLst/>
          </a:prstGeom>
          <a:noFill/>
        </p:spPr>
      </p:pic>
      <p:sp>
        <p:nvSpPr>
          <p:cNvPr id="923658" name="Text Box 10"/>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fld id="{C3D7490A-8E3E-4EF1-9D0C-5A8E436C762B}" type="slidenum">
              <a:rPr lang="en-GB" sz="1000">
                <a:solidFill>
                  <a:srgbClr val="5B0091"/>
                </a:solidFill>
                <a:cs typeface="Arial" charset="0"/>
              </a:rPr>
              <a:pPr algn="ctr"/>
              <a:t>‹#›</a:t>
            </a:fld>
            <a:r>
              <a:rPr lang="en-GB" sz="1000">
                <a:solidFill>
                  <a:srgbClr val="5B0091"/>
                </a:solidFill>
                <a:cs typeface="Arial" charset="0"/>
              </a:rPr>
              <a:t> of 35</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4683" name="Picture 11" descr="CA8_CC_contents_4d"/>
          <p:cNvPicPr>
            <a:picLocks noChangeAspect="1" noChangeArrowheads="1"/>
          </p:cNvPicPr>
          <p:nvPr userDrawn="1"/>
        </p:nvPicPr>
        <p:blipFill>
          <a:blip r:embed="rId14" cstate="print"/>
          <a:srcRect/>
          <a:stretch>
            <a:fillRect/>
          </a:stretch>
        </p:blipFill>
        <p:spPr bwMode="auto">
          <a:xfrm>
            <a:off x="0" y="0"/>
            <a:ext cx="9140825" cy="6854825"/>
          </a:xfrm>
          <a:prstGeom prst="rect">
            <a:avLst/>
          </a:prstGeom>
          <a:noFill/>
        </p:spPr>
      </p:pic>
      <p:sp>
        <p:nvSpPr>
          <p:cNvPr id="924675" name="Text Box 3"/>
          <p:cNvSpPr txBox="1">
            <a:spLocks noChangeArrowheads="1"/>
          </p:cNvSpPr>
          <p:nvPr userDrawn="1"/>
        </p:nvSpPr>
        <p:spPr bwMode="auto">
          <a:xfrm>
            <a:off x="6445250" y="6654800"/>
            <a:ext cx="2133600" cy="244475"/>
          </a:xfrm>
          <a:prstGeom prst="rect">
            <a:avLst/>
          </a:prstGeom>
          <a:noFill/>
          <a:ln w="9525">
            <a:noFill/>
            <a:miter lim="800000"/>
            <a:headEnd/>
            <a:tailEnd/>
          </a:ln>
          <a:effectLst/>
        </p:spPr>
        <p:txBody>
          <a:bodyPr>
            <a:spAutoFit/>
          </a:bodyPr>
          <a:lstStyle/>
          <a:p>
            <a:pPr algn="r" eaLnBrk="0" hangingPunct="0">
              <a:spcBef>
                <a:spcPct val="0"/>
              </a:spcBef>
            </a:pPr>
            <a:r>
              <a:rPr lang="en-GB" sz="1000">
                <a:solidFill>
                  <a:srgbClr val="5B0091"/>
                </a:solidFill>
                <a:cs typeface="Arial" charset="0"/>
              </a:rPr>
              <a:t>© Boardworks Ltd 2007</a:t>
            </a:r>
          </a:p>
        </p:txBody>
      </p:sp>
      <p:pic>
        <p:nvPicPr>
          <p:cNvPr id="924676" name="Picture 4" descr="forward_arrow_colour">
            <a:hlinkClick r:id="" action="ppaction://hlinkshowjump?jump=nextslide"/>
          </p:cNvPr>
          <p:cNvPicPr>
            <a:picLocks noChangeAspect="1" noChangeArrowheads="1"/>
          </p:cNvPicPr>
          <p:nvPr userDrawn="1"/>
        </p:nvPicPr>
        <p:blipFill>
          <a:blip r:embed="rId15" cstate="print"/>
          <a:srcRect/>
          <a:stretch>
            <a:fillRect/>
          </a:stretch>
        </p:blipFill>
        <p:spPr bwMode="auto">
          <a:xfrm>
            <a:off x="8447088" y="6167438"/>
            <a:ext cx="630237" cy="574675"/>
          </a:xfrm>
          <a:prstGeom prst="rect">
            <a:avLst/>
          </a:prstGeom>
          <a:noFill/>
        </p:spPr>
      </p:pic>
      <p:pic>
        <p:nvPicPr>
          <p:cNvPr id="924677" name="Picture 5" descr="back_arrow_trans">
            <a:hlinkClick r:id="" action="ppaction://hlinkshowjump?jump=previousslide"/>
          </p:cNvPr>
          <p:cNvPicPr>
            <a:picLocks noChangeAspect="1" noChangeArrowheads="1"/>
          </p:cNvPicPr>
          <p:nvPr userDrawn="1"/>
        </p:nvPicPr>
        <p:blipFill>
          <a:blip r:embed="rId16" cstate="print"/>
          <a:srcRect/>
          <a:stretch>
            <a:fillRect/>
          </a:stretch>
        </p:blipFill>
        <p:spPr bwMode="auto">
          <a:xfrm>
            <a:off x="107950" y="6167438"/>
            <a:ext cx="630238" cy="574675"/>
          </a:xfrm>
          <a:prstGeom prst="rect">
            <a:avLst/>
          </a:prstGeom>
          <a:noFill/>
        </p:spPr>
      </p:pic>
      <p:sp>
        <p:nvSpPr>
          <p:cNvPr id="924682" name="Text Box 10"/>
          <p:cNvSpPr txBox="1">
            <a:spLocks noChangeArrowheads="1"/>
          </p:cNvSpPr>
          <p:nvPr userDrawn="1"/>
        </p:nvSpPr>
        <p:spPr bwMode="auto">
          <a:xfrm>
            <a:off x="896938" y="6654800"/>
            <a:ext cx="655637" cy="244475"/>
          </a:xfrm>
          <a:prstGeom prst="rect">
            <a:avLst/>
          </a:prstGeom>
          <a:noFill/>
          <a:ln w="9525">
            <a:noFill/>
            <a:miter lim="800000"/>
            <a:headEnd/>
            <a:tailEnd/>
          </a:ln>
          <a:effectLst/>
        </p:spPr>
        <p:txBody>
          <a:bodyPr>
            <a:spAutoFit/>
          </a:bodyPr>
          <a:lstStyle/>
          <a:p>
            <a:pPr algn="ctr"/>
            <a:fld id="{3380645B-96F9-44E7-942E-79E10086E4EA}" type="slidenum">
              <a:rPr lang="en-GB" sz="1000">
                <a:solidFill>
                  <a:srgbClr val="5B0091"/>
                </a:solidFill>
                <a:cs typeface="Arial" charset="0"/>
              </a:rPr>
              <a:pPr algn="ctr"/>
              <a:t>‹#›</a:t>
            </a:fld>
            <a:r>
              <a:rPr lang="en-GB" sz="1000">
                <a:solidFill>
                  <a:srgbClr val="5B0091"/>
                </a:solidFill>
                <a:cs typeface="Arial" charset="0"/>
              </a:rPr>
              <a:t> of 35</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9.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0.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1.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2.xml"/><Relationship Id="rId1" Type="http://schemas.openxmlformats.org/officeDocument/2006/relationships/vmlDrawing" Target="../drawings/vmlDrawing12.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3.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14.xml"/><Relationship Id="rId1" Type="http://schemas.openxmlformats.org/officeDocument/2006/relationships/vmlDrawing" Target="../drawings/vmlDrawing14.v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5.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control" Target="../activeX/activeX16.xml"/><Relationship Id="rId1" Type="http://schemas.openxmlformats.org/officeDocument/2006/relationships/vmlDrawing" Target="../drawings/vmlDrawing16.v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ontrol" Target="../activeX/activeX17.xml"/><Relationship Id="rId1" Type="http://schemas.openxmlformats.org/officeDocument/2006/relationships/vmlDrawing" Target="../drawings/vmlDrawing17.v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Text Box 2"/>
          <p:cNvSpPr txBox="1">
            <a:spLocks noChangeArrowheads="1"/>
          </p:cNvSpPr>
          <p:nvPr/>
        </p:nvSpPr>
        <p:spPr bwMode="auto">
          <a:xfrm>
            <a:off x="563563" y="784225"/>
            <a:ext cx="7932737" cy="822325"/>
          </a:xfrm>
          <a:prstGeom prst="rect">
            <a:avLst/>
          </a:prstGeom>
          <a:noFill/>
          <a:ln w="9525">
            <a:noFill/>
            <a:miter lim="800000"/>
            <a:headEnd/>
            <a:tailEnd/>
          </a:ln>
          <a:effectLst/>
        </p:spPr>
        <p:txBody>
          <a:bodyPr>
            <a:spAutoFit/>
          </a:bodyPr>
          <a:lstStyle/>
          <a:p>
            <a:pPr eaLnBrk="0" hangingPunct="0">
              <a:buClr>
                <a:srgbClr val="FF6600"/>
              </a:buClr>
              <a:buFont typeface="Wingdings" pitchFamily="2" charset="2"/>
              <a:buNone/>
            </a:pPr>
            <a:r>
              <a:rPr lang="en-GB">
                <a:solidFill>
                  <a:srgbClr val="000066"/>
                </a:solidFill>
              </a:rPr>
              <a:t>Endothermic reactions absorb thermal energy, and so cause a </a:t>
            </a:r>
            <a:r>
              <a:rPr lang="en-GB" b="1">
                <a:solidFill>
                  <a:srgbClr val="FF6600"/>
                </a:solidFill>
              </a:rPr>
              <a:t>decrease</a:t>
            </a:r>
            <a:r>
              <a:rPr lang="en-GB">
                <a:solidFill>
                  <a:srgbClr val="000066"/>
                </a:solidFill>
              </a:rPr>
              <a:t> in temperature. </a:t>
            </a:r>
          </a:p>
        </p:txBody>
      </p:sp>
      <p:sp>
        <p:nvSpPr>
          <p:cNvPr id="1013763" name="Text Box 3"/>
          <p:cNvSpPr txBox="1">
            <a:spLocks noChangeArrowheads="1"/>
          </p:cNvSpPr>
          <p:nvPr/>
        </p:nvSpPr>
        <p:spPr bwMode="auto">
          <a:xfrm>
            <a:off x="563563" y="2397125"/>
            <a:ext cx="3424237" cy="3560763"/>
          </a:xfrm>
          <a:prstGeom prst="rect">
            <a:avLst/>
          </a:prstGeom>
          <a:noFill/>
          <a:ln w="9525">
            <a:noFill/>
            <a:miter lim="800000"/>
            <a:headEnd/>
            <a:tailEnd/>
          </a:ln>
          <a:effectLst/>
        </p:spPr>
        <p:txBody>
          <a:bodyPr>
            <a:spAutoFit/>
          </a:bodyPr>
          <a:lstStyle/>
          <a:p>
            <a:pPr marL="355600" indent="-355600" eaLnBrk="0" hangingPunct="0">
              <a:buClr>
                <a:srgbClr val="FF6600"/>
              </a:buClr>
              <a:buFont typeface="Wingdings" pitchFamily="2" charset="2"/>
              <a:buChar char="l"/>
            </a:pPr>
            <a:r>
              <a:rPr lang="en-GB">
                <a:solidFill>
                  <a:srgbClr val="000066"/>
                </a:solidFill>
              </a:rPr>
              <a:t>thermal decomposition, e.g. </a:t>
            </a:r>
            <a:r>
              <a:rPr lang="en-GB"/>
              <a:t>calcium carbonate in a blast furnace</a:t>
            </a:r>
          </a:p>
          <a:p>
            <a:pPr marL="355600" indent="-355600" eaLnBrk="0" hangingPunct="0">
              <a:buClr>
                <a:srgbClr val="FF6600"/>
              </a:buClr>
              <a:buFont typeface="Wingdings" pitchFamily="2" charset="2"/>
              <a:buChar char="l"/>
            </a:pPr>
            <a:r>
              <a:rPr lang="en-GB">
                <a:solidFill>
                  <a:srgbClr val="000066"/>
                </a:solidFill>
              </a:rPr>
              <a:t>photosynthesis</a:t>
            </a:r>
          </a:p>
          <a:p>
            <a:pPr marL="355600" indent="-355600" eaLnBrk="0" hangingPunct="0">
              <a:buClr>
                <a:srgbClr val="FF6600"/>
              </a:buClr>
              <a:buFont typeface="Wingdings" pitchFamily="2" charset="2"/>
              <a:buChar char="l"/>
            </a:pPr>
            <a:r>
              <a:rPr lang="en-GB">
                <a:solidFill>
                  <a:srgbClr val="000066"/>
                </a:solidFill>
              </a:rPr>
              <a:t>some types of electrolysis</a:t>
            </a:r>
          </a:p>
          <a:p>
            <a:pPr marL="355600" indent="-355600" eaLnBrk="0" hangingPunct="0">
              <a:buClr>
                <a:srgbClr val="FF6600"/>
              </a:buClr>
              <a:buFont typeface="Wingdings" pitchFamily="2" charset="2"/>
              <a:buChar char="l"/>
            </a:pPr>
            <a:r>
              <a:rPr lang="en-GB">
                <a:solidFill>
                  <a:srgbClr val="000066"/>
                </a:solidFill>
              </a:rPr>
              <a:t>sherbet!</a:t>
            </a:r>
          </a:p>
        </p:txBody>
      </p:sp>
      <p:sp>
        <p:nvSpPr>
          <p:cNvPr id="1013764" name="Rectangle 4"/>
          <p:cNvSpPr>
            <a:spLocks noGrp="1" noChangeArrowheads="1"/>
          </p:cNvSpPr>
          <p:nvPr>
            <p:ph type="title" idx="4294967295"/>
          </p:nvPr>
        </p:nvSpPr>
        <p:spPr/>
        <p:txBody>
          <a:bodyPr/>
          <a:lstStyle/>
          <a:p>
            <a:r>
              <a:rPr lang="en-GB"/>
              <a:t>Endothermic reactions</a:t>
            </a:r>
          </a:p>
        </p:txBody>
      </p:sp>
      <p:pic>
        <p:nvPicPr>
          <p:cNvPr id="1013772" name="Picture 12" descr="notes_icon"/>
          <p:cNvPicPr>
            <a:picLocks noChangeAspect="1" noChangeArrowheads="1"/>
          </p:cNvPicPr>
          <p:nvPr/>
        </p:nvPicPr>
        <p:blipFill>
          <a:blip r:embed="rId3" cstate="print"/>
          <a:srcRect/>
          <a:stretch>
            <a:fillRect/>
          </a:stretch>
        </p:blipFill>
        <p:spPr bwMode="auto">
          <a:xfrm>
            <a:off x="7443788" y="150813"/>
            <a:ext cx="442912" cy="387350"/>
          </a:xfrm>
          <a:prstGeom prst="rect">
            <a:avLst/>
          </a:prstGeom>
          <a:noFill/>
        </p:spPr>
      </p:pic>
      <p:sp>
        <p:nvSpPr>
          <p:cNvPr id="1013774" name="Text Box 14"/>
          <p:cNvSpPr txBox="1">
            <a:spLocks noChangeArrowheads="1"/>
          </p:cNvSpPr>
          <p:nvPr/>
        </p:nvSpPr>
        <p:spPr bwMode="auto">
          <a:xfrm>
            <a:off x="563563" y="1817688"/>
            <a:ext cx="3811587" cy="457200"/>
          </a:xfrm>
          <a:prstGeom prst="rect">
            <a:avLst/>
          </a:prstGeom>
          <a:noFill/>
          <a:ln w="9525" algn="ctr">
            <a:noFill/>
            <a:miter lim="800000"/>
            <a:headEnd/>
            <a:tailEnd/>
          </a:ln>
          <a:effectLst/>
        </p:spPr>
        <p:txBody>
          <a:bodyPr wrap="none">
            <a:spAutoFit/>
          </a:bodyPr>
          <a:lstStyle/>
          <a:p>
            <a:pPr eaLnBrk="0" hangingPunct="0">
              <a:buClr>
                <a:srgbClr val="FF6600"/>
              </a:buClr>
              <a:buFont typeface="Wingdings" pitchFamily="2" charset="2"/>
              <a:buNone/>
            </a:pPr>
            <a:r>
              <a:rPr lang="en-GB">
                <a:solidFill>
                  <a:srgbClr val="000066"/>
                </a:solidFill>
              </a:rPr>
              <a:t>What are some examples?</a:t>
            </a:r>
            <a:endParaRPr lang="en-GB"/>
          </a:p>
        </p:txBody>
      </p:sp>
      <p:pic>
        <p:nvPicPr>
          <p:cNvPr id="1013775" name="Picture 15" descr="630360(sxc)_credit_v1"/>
          <p:cNvPicPr>
            <a:picLocks noChangeAspect="1" noChangeArrowheads="1"/>
          </p:cNvPicPr>
          <p:nvPr/>
        </p:nvPicPr>
        <p:blipFill>
          <a:blip r:embed="rId4" cstate="print"/>
          <a:srcRect/>
          <a:stretch>
            <a:fillRect/>
          </a:stretch>
        </p:blipFill>
        <p:spPr bwMode="auto">
          <a:xfrm>
            <a:off x="4559300" y="1601788"/>
            <a:ext cx="3835400" cy="4633912"/>
          </a:xfrm>
          <a:prstGeom prst="rect">
            <a:avLst/>
          </a:prstGeom>
          <a:noFill/>
        </p:spPr>
      </p:pic>
      <p:pic>
        <p:nvPicPr>
          <p:cNvPr id="1013777" name="Picture 17"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774"/>
                                        </p:tgtEl>
                                        <p:attrNameLst>
                                          <p:attrName>style.visibility</p:attrName>
                                        </p:attrNameLst>
                                      </p:cBhvr>
                                      <p:to>
                                        <p:strVal val="visible"/>
                                      </p:to>
                                    </p:set>
                                    <p:animEffect transition="in" filter="dissolve">
                                      <p:cBhvr>
                                        <p:cTn id="7" dur="500"/>
                                        <p:tgtEl>
                                          <p:spTgt spid="10137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13763">
                                            <p:txEl>
                                              <p:pRg st="0" end="0"/>
                                            </p:txEl>
                                          </p:spTgt>
                                        </p:tgtEl>
                                        <p:attrNameLst>
                                          <p:attrName>style.visibility</p:attrName>
                                        </p:attrNameLst>
                                      </p:cBhvr>
                                      <p:to>
                                        <p:strVal val="visible"/>
                                      </p:to>
                                    </p:set>
                                    <p:animEffect transition="in" filter="dissolve">
                                      <p:cBhvr>
                                        <p:cTn id="12" dur="500"/>
                                        <p:tgtEl>
                                          <p:spTgt spid="10137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13763">
                                            <p:txEl>
                                              <p:pRg st="1" end="1"/>
                                            </p:txEl>
                                          </p:spTgt>
                                        </p:tgtEl>
                                        <p:attrNameLst>
                                          <p:attrName>style.visibility</p:attrName>
                                        </p:attrNameLst>
                                      </p:cBhvr>
                                      <p:to>
                                        <p:strVal val="visible"/>
                                      </p:to>
                                    </p:set>
                                    <p:animEffect transition="in" filter="dissolve">
                                      <p:cBhvr>
                                        <p:cTn id="17" dur="500"/>
                                        <p:tgtEl>
                                          <p:spTgt spid="10137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13763">
                                            <p:txEl>
                                              <p:pRg st="2" end="2"/>
                                            </p:txEl>
                                          </p:spTgt>
                                        </p:tgtEl>
                                        <p:attrNameLst>
                                          <p:attrName>style.visibility</p:attrName>
                                        </p:attrNameLst>
                                      </p:cBhvr>
                                      <p:to>
                                        <p:strVal val="visible"/>
                                      </p:to>
                                    </p:set>
                                    <p:animEffect transition="in" filter="dissolve">
                                      <p:cBhvr>
                                        <p:cTn id="22" dur="500"/>
                                        <p:tgtEl>
                                          <p:spTgt spid="10137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13763">
                                            <p:txEl>
                                              <p:pRg st="3" end="3"/>
                                            </p:txEl>
                                          </p:spTgt>
                                        </p:tgtEl>
                                        <p:attrNameLst>
                                          <p:attrName>style.visibility</p:attrName>
                                        </p:attrNameLst>
                                      </p:cBhvr>
                                      <p:to>
                                        <p:strVal val="visible"/>
                                      </p:to>
                                    </p:set>
                                    <p:animEffect transition="in" filter="dissolve">
                                      <p:cBhvr>
                                        <p:cTn id="27" dur="500"/>
                                        <p:tgtEl>
                                          <p:spTgt spid="1013763">
                                            <p:txEl>
                                              <p:pRg st="3" end="3"/>
                                            </p:txEl>
                                          </p:spTgt>
                                        </p:tgtEl>
                                      </p:cBhvr>
                                    </p:animEffect>
                                  </p:childTnLst>
                                </p:cTn>
                              </p:par>
                            </p:childTnLst>
                          </p:cTn>
                        </p:par>
                        <p:par>
                          <p:cTn id="28" fill="hold">
                            <p:stCondLst>
                              <p:cond delay="500"/>
                            </p:stCondLst>
                            <p:childTnLst>
                              <p:par>
                                <p:cTn id="29" presetID="4" presetClass="entr" presetSubtype="32" fill="hold" nodeType="afterEffect">
                                  <p:stCondLst>
                                    <p:cond delay="0"/>
                                  </p:stCondLst>
                                  <p:childTnLst>
                                    <p:set>
                                      <p:cBhvr>
                                        <p:cTn id="30" dur="1" fill="hold">
                                          <p:stCondLst>
                                            <p:cond delay="0"/>
                                          </p:stCondLst>
                                        </p:cTn>
                                        <p:tgtEl>
                                          <p:spTgt spid="1013775"/>
                                        </p:tgtEl>
                                        <p:attrNameLst>
                                          <p:attrName>style.visibility</p:attrName>
                                        </p:attrNameLst>
                                      </p:cBhvr>
                                      <p:to>
                                        <p:strVal val="visible"/>
                                      </p:to>
                                    </p:set>
                                    <p:animEffect transition="in" filter="box(out)">
                                      <p:cBhvr>
                                        <p:cTn id="31" dur="500"/>
                                        <p:tgtEl>
                                          <p:spTgt spid="1013775"/>
                                        </p:tgtEl>
                                      </p:cBhvr>
                                    </p:animEffec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013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42" name="Rectangle 6"/>
          <p:cNvSpPr>
            <a:spLocks noGrp="1" noChangeArrowheads="1"/>
          </p:cNvSpPr>
          <p:nvPr>
            <p:ph type="title" idx="4294967295"/>
          </p:nvPr>
        </p:nvSpPr>
        <p:spPr/>
        <p:txBody>
          <a:bodyPr/>
          <a:lstStyle/>
          <a:p>
            <a:r>
              <a:rPr lang="en-GB"/>
              <a:t>Ammonium nitrate and water</a:t>
            </a:r>
          </a:p>
        </p:txBody>
      </p:sp>
      <p:pic>
        <p:nvPicPr>
          <p:cNvPr id="987144" name="Picture 8"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87152" name="Picture 16"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987153" name="ShockwaveFlash1" r:id="rId2" imgW="8699841" imgH="5308975"/>
    </p:controls>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idx="4294967295"/>
          </p:nvPr>
        </p:nvSpPr>
        <p:spPr/>
        <p:txBody>
          <a:bodyPr/>
          <a:lstStyle/>
          <a:p>
            <a:r>
              <a:rPr lang="en-GB"/>
              <a:t>Endothermic reaction: energy transfer</a:t>
            </a:r>
          </a:p>
        </p:txBody>
      </p:sp>
      <p:sp>
        <p:nvSpPr>
          <p:cNvPr id="989187" name="Text Box 3"/>
          <p:cNvSpPr txBox="1">
            <a:spLocks noChangeArrowheads="1"/>
          </p:cNvSpPr>
          <p:nvPr/>
        </p:nvSpPr>
        <p:spPr bwMode="auto">
          <a:xfrm>
            <a:off x="563563" y="784225"/>
            <a:ext cx="7597775" cy="822325"/>
          </a:xfrm>
          <a:prstGeom prst="rect">
            <a:avLst/>
          </a:prstGeom>
          <a:noFill/>
          <a:ln w="9525">
            <a:noFill/>
            <a:miter lim="800000"/>
            <a:headEnd/>
            <a:tailEnd/>
          </a:ln>
          <a:effectLst/>
        </p:spPr>
        <p:txBody>
          <a:bodyPr>
            <a:spAutoFit/>
          </a:bodyPr>
          <a:lstStyle/>
          <a:p>
            <a:pPr eaLnBrk="0" hangingPunct="0"/>
            <a:r>
              <a:rPr lang="en-GB">
                <a:solidFill>
                  <a:srgbClr val="000066"/>
                </a:solidFill>
              </a:rPr>
              <a:t>What happens to energy in the reaction between ammonium nitrate and water?</a:t>
            </a:r>
          </a:p>
        </p:txBody>
      </p:sp>
      <p:sp>
        <p:nvSpPr>
          <p:cNvPr id="989188" name="Text Box 4"/>
          <p:cNvSpPr txBox="1">
            <a:spLocks noChangeArrowheads="1"/>
          </p:cNvSpPr>
          <p:nvPr/>
        </p:nvSpPr>
        <p:spPr bwMode="auto">
          <a:xfrm>
            <a:off x="2971800" y="1695450"/>
            <a:ext cx="5664200" cy="3743325"/>
          </a:xfrm>
          <a:prstGeom prst="rect">
            <a:avLst/>
          </a:prstGeom>
          <a:noFill/>
          <a:ln w="9525">
            <a:noFill/>
            <a:miter lim="800000"/>
            <a:headEnd/>
            <a:tailEnd/>
          </a:ln>
          <a:effectLst/>
        </p:spPr>
        <p:txBody>
          <a:bodyPr>
            <a:spAutoFit/>
          </a:bodyPr>
          <a:lstStyle/>
          <a:p>
            <a:pPr marL="361950" indent="-361950" eaLnBrk="0" hangingPunct="0">
              <a:buClr>
                <a:srgbClr val="FF6600"/>
              </a:buClr>
              <a:buFont typeface="Wingdings" pitchFamily="2" charset="2"/>
              <a:buChar char="l"/>
            </a:pPr>
            <a:r>
              <a:rPr lang="en-GB">
                <a:solidFill>
                  <a:srgbClr val="000066"/>
                </a:solidFill>
              </a:rPr>
              <a:t>During the reaction, thermal energy from the reaction mixture is converted to chemical energy in the products.</a:t>
            </a:r>
          </a:p>
          <a:p>
            <a:pPr marL="361950" indent="-361950" eaLnBrk="0" hangingPunct="0">
              <a:buClr>
                <a:srgbClr val="FF6600"/>
              </a:buClr>
              <a:buFont typeface="Wingdings" pitchFamily="2" charset="2"/>
              <a:buChar char="l"/>
            </a:pPr>
            <a:r>
              <a:rPr lang="en-GB">
                <a:solidFill>
                  <a:srgbClr val="000066"/>
                </a:solidFill>
              </a:rPr>
              <a:t>This causes the temperature of the reaction mixture to fall.</a:t>
            </a:r>
          </a:p>
          <a:p>
            <a:pPr marL="361950" indent="-361950" eaLnBrk="0" hangingPunct="0">
              <a:buClr>
                <a:srgbClr val="FF6600"/>
              </a:buClr>
              <a:buFont typeface="Wingdings" pitchFamily="2" charset="2"/>
              <a:buChar char="l"/>
            </a:pPr>
            <a:r>
              <a:rPr lang="en-GB">
                <a:solidFill>
                  <a:srgbClr val="000066"/>
                </a:solidFill>
              </a:rPr>
              <a:t>Thermal energy from the surroundings is transferred to the reaction mixture, and the temperature eventually returns to normal.</a:t>
            </a:r>
          </a:p>
        </p:txBody>
      </p:sp>
      <p:pic>
        <p:nvPicPr>
          <p:cNvPr id="989191" name="Picture 7" descr="ammonium tube"/>
          <p:cNvPicPr>
            <a:picLocks noChangeAspect="1" noChangeArrowheads="1"/>
          </p:cNvPicPr>
          <p:nvPr/>
        </p:nvPicPr>
        <p:blipFill>
          <a:blip r:embed="rId3" cstate="print"/>
          <a:srcRect/>
          <a:stretch>
            <a:fillRect/>
          </a:stretch>
        </p:blipFill>
        <p:spPr bwMode="auto">
          <a:xfrm>
            <a:off x="728663" y="1631950"/>
            <a:ext cx="2303462" cy="5040313"/>
          </a:xfrm>
          <a:prstGeom prst="rect">
            <a:avLst/>
          </a:prstGeom>
          <a:noFill/>
        </p:spPr>
      </p:pic>
      <p:pic>
        <p:nvPicPr>
          <p:cNvPr id="989194" name="Picture 10"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89188">
                                            <p:txEl>
                                              <p:pRg st="0" end="0"/>
                                            </p:txEl>
                                          </p:spTgt>
                                        </p:tgtEl>
                                        <p:attrNameLst>
                                          <p:attrName>style.visibility</p:attrName>
                                        </p:attrNameLst>
                                      </p:cBhvr>
                                      <p:to>
                                        <p:strVal val="visible"/>
                                      </p:to>
                                    </p:set>
                                    <p:animEffect transition="in" filter="dissolve">
                                      <p:cBhvr>
                                        <p:cTn id="7" dur="500"/>
                                        <p:tgtEl>
                                          <p:spTgt spid="989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89188">
                                            <p:txEl>
                                              <p:pRg st="1" end="1"/>
                                            </p:txEl>
                                          </p:spTgt>
                                        </p:tgtEl>
                                        <p:attrNameLst>
                                          <p:attrName>style.visibility</p:attrName>
                                        </p:attrNameLst>
                                      </p:cBhvr>
                                      <p:to>
                                        <p:strVal val="visible"/>
                                      </p:to>
                                    </p:set>
                                    <p:animEffect transition="in" filter="dissolve">
                                      <p:cBhvr>
                                        <p:cTn id="12" dur="500"/>
                                        <p:tgtEl>
                                          <p:spTgt spid="989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89188">
                                            <p:txEl>
                                              <p:pRg st="2" end="2"/>
                                            </p:txEl>
                                          </p:spTgt>
                                        </p:tgtEl>
                                        <p:attrNameLst>
                                          <p:attrName>style.visibility</p:attrName>
                                        </p:attrNameLst>
                                      </p:cBhvr>
                                      <p:to>
                                        <p:strVal val="visible"/>
                                      </p:to>
                                    </p:set>
                                    <p:animEffect transition="in" filter="dissolve">
                                      <p:cBhvr>
                                        <p:cTn id="17" dur="500"/>
                                        <p:tgtEl>
                                          <p:spTgt spid="989188">
                                            <p:txEl>
                                              <p:pRg st="2" end="2"/>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989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4855" name="Picture 7"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sp>
        <p:nvSpPr>
          <p:cNvPr id="974856" name="Rectangle 8"/>
          <p:cNvSpPr>
            <a:spLocks noGrp="1" noChangeArrowheads="1"/>
          </p:cNvSpPr>
          <p:nvPr>
            <p:ph type="title" idx="4294967295"/>
          </p:nvPr>
        </p:nvSpPr>
        <p:spPr/>
        <p:txBody>
          <a:bodyPr/>
          <a:lstStyle/>
          <a:p>
            <a:r>
              <a:rPr lang="en-GB"/>
              <a:t>Endothermic reaction: energy levels</a:t>
            </a:r>
          </a:p>
        </p:txBody>
      </p:sp>
      <p:pic>
        <p:nvPicPr>
          <p:cNvPr id="974865" name="Picture 17"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974867" name="ShockwaveFlash1" r:id="rId2" imgW="8699841" imgH="5308975"/>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4" name="Rectangle 6"/>
          <p:cNvSpPr>
            <a:spLocks noGrp="1" noChangeArrowheads="1"/>
          </p:cNvSpPr>
          <p:nvPr>
            <p:ph type="title" idx="4294967295"/>
          </p:nvPr>
        </p:nvSpPr>
        <p:spPr/>
        <p:txBody>
          <a:bodyPr/>
          <a:lstStyle/>
          <a:p>
            <a:r>
              <a:rPr lang="en-GB"/>
              <a:t>Endothermic reactions: summary</a:t>
            </a:r>
          </a:p>
        </p:txBody>
      </p:sp>
      <p:pic>
        <p:nvPicPr>
          <p:cNvPr id="954375" name="Picture 7"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54376" name="Picture 8"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954380" name="Picture 12"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954381" name="ShockwaveFlash1" r:id="rId2" imgW="8699841" imgH="5308975"/>
    </p:controls>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Rectangle 10"/>
          <p:cNvSpPr>
            <a:spLocks noGrp="1" noChangeArrowheads="1"/>
          </p:cNvSpPr>
          <p:nvPr>
            <p:ph type="title"/>
          </p:nvPr>
        </p:nvSpPr>
        <p:spPr/>
        <p:txBody>
          <a:bodyPr/>
          <a:lstStyle/>
          <a:p>
            <a:r>
              <a:rPr lang="en-GB"/>
              <a:t> Exothermic or endothermic?</a:t>
            </a:r>
          </a:p>
        </p:txBody>
      </p:sp>
      <p:pic>
        <p:nvPicPr>
          <p:cNvPr id="1048587" name="Picture 11"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1048588" name="Picture 12"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1048591" name="Picture 15"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1048592" name="ShockwaveFlash1" r:id="rId2" imgW="8699841" imgH="5308975"/>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3" name="Rectangle 3"/>
          <p:cNvSpPr>
            <a:spLocks noGrp="1" noChangeArrowheads="1"/>
          </p:cNvSpPr>
          <p:nvPr>
            <p:ph type="title" idx="4294967295"/>
          </p:nvPr>
        </p:nvSpPr>
        <p:spPr/>
        <p:txBody>
          <a:bodyPr/>
          <a:lstStyle/>
          <a:p>
            <a:r>
              <a:rPr lang="en-GB"/>
              <a:t>Energy transfer: true or false?</a:t>
            </a:r>
          </a:p>
        </p:txBody>
      </p:sp>
      <p:pic>
        <p:nvPicPr>
          <p:cNvPr id="952324" name="Picture 4"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52326" name="Picture 6"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952330" name="Picture 10"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952332" name="ShockwaveFlash1" r:id="rId2" imgW="8699841" imgH="5308975"/>
    </p:controls>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ChangeArrowheads="1"/>
          </p:cNvSpPr>
          <p:nvPr>
            <p:ph type="title" idx="4294967295"/>
          </p:nvPr>
        </p:nvSpPr>
        <p:spPr/>
        <p:txBody>
          <a:bodyPr/>
          <a:lstStyle/>
          <a:p>
            <a:r>
              <a:rPr lang="en-GB"/>
              <a:t>Making and breaking chemical bonds</a:t>
            </a:r>
          </a:p>
        </p:txBody>
      </p:sp>
      <p:sp>
        <p:nvSpPr>
          <p:cNvPr id="995333" name="Text Box 5"/>
          <p:cNvSpPr txBox="1">
            <a:spLocks noChangeArrowheads="1"/>
          </p:cNvSpPr>
          <p:nvPr/>
        </p:nvSpPr>
        <p:spPr bwMode="auto">
          <a:xfrm>
            <a:off x="563563" y="784225"/>
            <a:ext cx="8156575" cy="1187450"/>
          </a:xfrm>
          <a:prstGeom prst="rect">
            <a:avLst/>
          </a:prstGeom>
          <a:noFill/>
          <a:ln w="9525">
            <a:noFill/>
            <a:miter lim="800000"/>
            <a:headEnd/>
            <a:tailEnd/>
          </a:ln>
          <a:effectLst/>
        </p:spPr>
        <p:txBody>
          <a:bodyPr>
            <a:spAutoFit/>
          </a:bodyPr>
          <a:lstStyle/>
          <a:p>
            <a:pPr eaLnBrk="0" hangingPunct="0"/>
            <a:r>
              <a:rPr lang="en-GB">
                <a:solidFill>
                  <a:srgbClr val="000066"/>
                </a:solidFill>
              </a:rPr>
              <a:t>Most chemicals will break up (decompose) if they are heated strongly enough. This means that energy is needed to break chemical bonds – an </a:t>
            </a:r>
            <a:r>
              <a:rPr lang="en-GB" b="1">
                <a:solidFill>
                  <a:srgbClr val="3366FF"/>
                </a:solidFill>
              </a:rPr>
              <a:t>endothermic</a:t>
            </a:r>
            <a:r>
              <a:rPr lang="en-GB">
                <a:solidFill>
                  <a:srgbClr val="000066"/>
                </a:solidFill>
              </a:rPr>
              <a:t> process. </a:t>
            </a:r>
          </a:p>
        </p:txBody>
      </p:sp>
      <p:grpSp>
        <p:nvGrpSpPr>
          <p:cNvPr id="995401" name="Group 73"/>
          <p:cNvGrpSpPr>
            <a:grpSpLocks/>
          </p:cNvGrpSpPr>
          <p:nvPr/>
        </p:nvGrpSpPr>
        <p:grpSpPr bwMode="auto">
          <a:xfrm>
            <a:off x="3794125" y="2173288"/>
            <a:ext cx="1555750" cy="1333500"/>
            <a:chOff x="2390" y="1369"/>
            <a:chExt cx="980" cy="840"/>
          </a:xfrm>
        </p:grpSpPr>
        <p:sp>
          <p:nvSpPr>
            <p:cNvPr id="995351" name="Text Box 23"/>
            <p:cNvSpPr txBox="1">
              <a:spLocks noChangeArrowheads="1"/>
            </p:cNvSpPr>
            <p:nvPr/>
          </p:nvSpPr>
          <p:spPr bwMode="auto">
            <a:xfrm>
              <a:off x="2507" y="1369"/>
              <a:ext cx="746" cy="288"/>
            </a:xfrm>
            <a:prstGeom prst="rect">
              <a:avLst/>
            </a:prstGeom>
            <a:noFill/>
            <a:ln w="9525" algn="ctr">
              <a:noFill/>
              <a:miter lim="800000"/>
              <a:headEnd/>
              <a:tailEnd/>
            </a:ln>
            <a:effectLst/>
          </p:spPr>
          <p:txBody>
            <a:bodyPr wrap="none">
              <a:spAutoFit/>
            </a:bodyPr>
            <a:lstStyle/>
            <a:p>
              <a:r>
                <a:rPr lang="en-GB" b="1">
                  <a:solidFill>
                    <a:srgbClr val="3366FF"/>
                  </a:solidFill>
                </a:rPr>
                <a:t>energy</a:t>
              </a:r>
            </a:p>
          </p:txBody>
        </p:sp>
        <p:sp>
          <p:nvSpPr>
            <p:cNvPr id="995352" name="Text Box 24"/>
            <p:cNvSpPr txBox="1">
              <a:spLocks noChangeArrowheads="1"/>
            </p:cNvSpPr>
            <p:nvPr/>
          </p:nvSpPr>
          <p:spPr bwMode="auto">
            <a:xfrm>
              <a:off x="2390" y="1921"/>
              <a:ext cx="980" cy="288"/>
            </a:xfrm>
            <a:prstGeom prst="rect">
              <a:avLst/>
            </a:prstGeom>
            <a:noFill/>
            <a:ln w="9525" algn="ctr">
              <a:noFill/>
              <a:miter lim="800000"/>
              <a:headEnd/>
              <a:tailEnd/>
            </a:ln>
            <a:effectLst/>
          </p:spPr>
          <p:txBody>
            <a:bodyPr wrap="none">
              <a:spAutoFit/>
            </a:bodyPr>
            <a:lstStyle/>
            <a:p>
              <a:r>
                <a:rPr lang="en-GB" b="1">
                  <a:solidFill>
                    <a:srgbClr val="3366FF"/>
                  </a:solidFill>
                </a:rPr>
                <a:t>absorbed</a:t>
              </a:r>
            </a:p>
          </p:txBody>
        </p:sp>
        <p:sp>
          <p:nvSpPr>
            <p:cNvPr id="995353" name="AutoShape 25"/>
            <p:cNvSpPr>
              <a:spLocks noChangeArrowheads="1"/>
            </p:cNvSpPr>
            <p:nvPr/>
          </p:nvSpPr>
          <p:spPr bwMode="auto">
            <a:xfrm>
              <a:off x="2496" y="1685"/>
              <a:ext cx="768" cy="208"/>
            </a:xfrm>
            <a:prstGeom prst="rightArrow">
              <a:avLst>
                <a:gd name="adj1" fmla="val 50000"/>
                <a:gd name="adj2" fmla="val 92308"/>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endParaRPr lang="en-US"/>
            </a:p>
          </p:txBody>
        </p:sp>
      </p:grpSp>
      <p:sp>
        <p:nvSpPr>
          <p:cNvPr id="995360" name="Text Box 32"/>
          <p:cNvSpPr txBox="1">
            <a:spLocks noChangeArrowheads="1"/>
          </p:cNvSpPr>
          <p:nvPr/>
        </p:nvSpPr>
        <p:spPr bwMode="auto">
          <a:xfrm>
            <a:off x="568325" y="3708400"/>
            <a:ext cx="8258175" cy="1187450"/>
          </a:xfrm>
          <a:prstGeom prst="rect">
            <a:avLst/>
          </a:prstGeom>
          <a:noFill/>
          <a:ln w="9525">
            <a:noFill/>
            <a:miter lim="800000"/>
            <a:headEnd/>
            <a:tailEnd/>
          </a:ln>
          <a:effectLst/>
        </p:spPr>
        <p:txBody>
          <a:bodyPr>
            <a:spAutoFit/>
          </a:bodyPr>
          <a:lstStyle/>
          <a:p>
            <a:pPr eaLnBrk="0" hangingPunct="0"/>
            <a:r>
              <a:rPr lang="en-GB">
                <a:solidFill>
                  <a:srgbClr val="000066"/>
                </a:solidFill>
              </a:rPr>
              <a:t>Because bond-breaking is endothermic, bond-making must therefore be </a:t>
            </a:r>
            <a:r>
              <a:rPr lang="en-GB" b="1">
                <a:solidFill>
                  <a:srgbClr val="FF0000"/>
                </a:solidFill>
              </a:rPr>
              <a:t>exothermic</a:t>
            </a:r>
            <a:r>
              <a:rPr lang="en-GB">
                <a:solidFill>
                  <a:srgbClr val="000066"/>
                </a:solidFill>
              </a:rPr>
              <a:t>. This means that energy is released when chemical bonds are made. </a:t>
            </a:r>
          </a:p>
        </p:txBody>
      </p:sp>
      <p:grpSp>
        <p:nvGrpSpPr>
          <p:cNvPr id="995402" name="Group 74"/>
          <p:cNvGrpSpPr>
            <a:grpSpLocks/>
          </p:cNvGrpSpPr>
          <p:nvPr/>
        </p:nvGrpSpPr>
        <p:grpSpPr bwMode="auto">
          <a:xfrm>
            <a:off x="3860800" y="5099050"/>
            <a:ext cx="1422400" cy="1333500"/>
            <a:chOff x="2432" y="3212"/>
            <a:chExt cx="896" cy="840"/>
          </a:xfrm>
        </p:grpSpPr>
        <p:sp>
          <p:nvSpPr>
            <p:cNvPr id="995374" name="Text Box 46"/>
            <p:cNvSpPr txBox="1">
              <a:spLocks noChangeArrowheads="1"/>
            </p:cNvSpPr>
            <p:nvPr/>
          </p:nvSpPr>
          <p:spPr bwMode="auto">
            <a:xfrm>
              <a:off x="2507" y="3212"/>
              <a:ext cx="746" cy="288"/>
            </a:xfrm>
            <a:prstGeom prst="rect">
              <a:avLst/>
            </a:prstGeom>
            <a:noFill/>
            <a:ln w="9525" algn="ctr">
              <a:noFill/>
              <a:miter lim="800000"/>
              <a:headEnd/>
              <a:tailEnd/>
            </a:ln>
            <a:effectLst/>
          </p:spPr>
          <p:txBody>
            <a:bodyPr wrap="none">
              <a:spAutoFit/>
            </a:bodyPr>
            <a:lstStyle/>
            <a:p>
              <a:r>
                <a:rPr lang="en-GB" b="1">
                  <a:solidFill>
                    <a:srgbClr val="FF0000"/>
                  </a:solidFill>
                </a:rPr>
                <a:t>energy</a:t>
              </a:r>
            </a:p>
          </p:txBody>
        </p:sp>
        <p:sp>
          <p:nvSpPr>
            <p:cNvPr id="995375" name="Text Box 47"/>
            <p:cNvSpPr txBox="1">
              <a:spLocks noChangeArrowheads="1"/>
            </p:cNvSpPr>
            <p:nvPr/>
          </p:nvSpPr>
          <p:spPr bwMode="auto">
            <a:xfrm>
              <a:off x="2432" y="3764"/>
              <a:ext cx="896" cy="288"/>
            </a:xfrm>
            <a:prstGeom prst="rect">
              <a:avLst/>
            </a:prstGeom>
            <a:noFill/>
            <a:ln w="9525" algn="ctr">
              <a:noFill/>
              <a:miter lim="800000"/>
              <a:headEnd/>
              <a:tailEnd/>
            </a:ln>
            <a:effectLst/>
          </p:spPr>
          <p:txBody>
            <a:bodyPr wrap="none">
              <a:spAutoFit/>
            </a:bodyPr>
            <a:lstStyle/>
            <a:p>
              <a:r>
                <a:rPr lang="en-GB" b="1">
                  <a:solidFill>
                    <a:srgbClr val="FF0000"/>
                  </a:solidFill>
                </a:rPr>
                <a:t>released</a:t>
              </a:r>
            </a:p>
          </p:txBody>
        </p:sp>
        <p:sp>
          <p:nvSpPr>
            <p:cNvPr id="995376" name="AutoShape 48"/>
            <p:cNvSpPr>
              <a:spLocks noChangeArrowheads="1"/>
            </p:cNvSpPr>
            <p:nvPr/>
          </p:nvSpPr>
          <p:spPr bwMode="auto">
            <a:xfrm>
              <a:off x="2496" y="3528"/>
              <a:ext cx="768" cy="208"/>
            </a:xfrm>
            <a:prstGeom prst="rightArrow">
              <a:avLst>
                <a:gd name="adj1" fmla="val 50000"/>
                <a:gd name="adj2" fmla="val 92308"/>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endParaRPr lang="en-US"/>
            </a:p>
          </p:txBody>
        </p:sp>
      </p:grpSp>
      <p:pic>
        <p:nvPicPr>
          <p:cNvPr id="995396" name="Picture 68" descr="bonds - unbroken"/>
          <p:cNvPicPr>
            <a:picLocks noChangeAspect="1" noChangeArrowheads="1"/>
          </p:cNvPicPr>
          <p:nvPr/>
        </p:nvPicPr>
        <p:blipFill>
          <a:blip r:embed="rId3" cstate="print"/>
          <a:srcRect/>
          <a:stretch>
            <a:fillRect/>
          </a:stretch>
        </p:blipFill>
        <p:spPr bwMode="auto">
          <a:xfrm>
            <a:off x="5840413" y="5345113"/>
            <a:ext cx="2192337" cy="838200"/>
          </a:xfrm>
          <a:prstGeom prst="rect">
            <a:avLst/>
          </a:prstGeom>
          <a:noFill/>
        </p:spPr>
      </p:pic>
      <p:pic>
        <p:nvPicPr>
          <p:cNvPr id="995397" name="Picture 69" descr="bonds - broken"/>
          <p:cNvPicPr>
            <a:picLocks noChangeAspect="1" noChangeArrowheads="1"/>
          </p:cNvPicPr>
          <p:nvPr/>
        </p:nvPicPr>
        <p:blipFill>
          <a:blip r:embed="rId4" cstate="print"/>
          <a:srcRect/>
          <a:stretch>
            <a:fillRect/>
          </a:stretch>
        </p:blipFill>
        <p:spPr bwMode="auto">
          <a:xfrm>
            <a:off x="1106488" y="5345113"/>
            <a:ext cx="2192337" cy="838200"/>
          </a:xfrm>
          <a:prstGeom prst="rect">
            <a:avLst/>
          </a:prstGeom>
          <a:noFill/>
        </p:spPr>
      </p:pic>
      <p:pic>
        <p:nvPicPr>
          <p:cNvPr id="995398" name="Picture 70" descr="bonds - unbroken"/>
          <p:cNvPicPr>
            <a:picLocks noChangeAspect="1" noChangeArrowheads="1"/>
          </p:cNvPicPr>
          <p:nvPr/>
        </p:nvPicPr>
        <p:blipFill>
          <a:blip r:embed="rId3" cstate="print"/>
          <a:srcRect/>
          <a:stretch>
            <a:fillRect/>
          </a:stretch>
        </p:blipFill>
        <p:spPr bwMode="auto">
          <a:xfrm>
            <a:off x="1106488" y="2419350"/>
            <a:ext cx="2192337" cy="838200"/>
          </a:xfrm>
          <a:prstGeom prst="rect">
            <a:avLst/>
          </a:prstGeom>
          <a:noFill/>
        </p:spPr>
      </p:pic>
      <p:pic>
        <p:nvPicPr>
          <p:cNvPr id="995399" name="Picture 71" descr="bonds - broken"/>
          <p:cNvPicPr>
            <a:picLocks noChangeAspect="1" noChangeArrowheads="1"/>
          </p:cNvPicPr>
          <p:nvPr/>
        </p:nvPicPr>
        <p:blipFill>
          <a:blip r:embed="rId4" cstate="print"/>
          <a:srcRect/>
          <a:stretch>
            <a:fillRect/>
          </a:stretch>
        </p:blipFill>
        <p:spPr bwMode="auto">
          <a:xfrm>
            <a:off x="5840413" y="2419350"/>
            <a:ext cx="2192337" cy="838200"/>
          </a:xfrm>
          <a:prstGeom prst="rect">
            <a:avLst/>
          </a:prstGeom>
          <a:noFill/>
        </p:spPr>
      </p:pic>
      <p:pic>
        <p:nvPicPr>
          <p:cNvPr id="995404" name="Picture 76"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95398"/>
                                        </p:tgtEl>
                                        <p:attrNameLst>
                                          <p:attrName>style.visibility</p:attrName>
                                        </p:attrNameLst>
                                      </p:cBhvr>
                                      <p:to>
                                        <p:strVal val="visible"/>
                                      </p:to>
                                    </p:set>
                                    <p:animEffect transition="in" filter="wipe(left)">
                                      <p:cBhvr>
                                        <p:cTn id="7" dur="500"/>
                                        <p:tgtEl>
                                          <p:spTgt spid="99539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95401"/>
                                        </p:tgtEl>
                                        <p:attrNameLst>
                                          <p:attrName>style.visibility</p:attrName>
                                        </p:attrNameLst>
                                      </p:cBhvr>
                                      <p:to>
                                        <p:strVal val="visible"/>
                                      </p:to>
                                    </p:set>
                                    <p:animEffect transition="in" filter="wipe(left)">
                                      <p:cBhvr>
                                        <p:cTn id="11" dur="500"/>
                                        <p:tgtEl>
                                          <p:spTgt spid="99540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95399"/>
                                        </p:tgtEl>
                                        <p:attrNameLst>
                                          <p:attrName>style.visibility</p:attrName>
                                        </p:attrNameLst>
                                      </p:cBhvr>
                                      <p:to>
                                        <p:strVal val="visible"/>
                                      </p:to>
                                    </p:set>
                                    <p:animEffect transition="in" filter="wipe(left)">
                                      <p:cBhvr>
                                        <p:cTn id="15" dur="500"/>
                                        <p:tgtEl>
                                          <p:spTgt spid="99539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95360"/>
                                        </p:tgtEl>
                                        <p:attrNameLst>
                                          <p:attrName>style.visibility</p:attrName>
                                        </p:attrNameLst>
                                      </p:cBhvr>
                                      <p:to>
                                        <p:strVal val="visible"/>
                                      </p:to>
                                    </p:set>
                                    <p:animEffect transition="in" filter="dissolve">
                                      <p:cBhvr>
                                        <p:cTn id="20" dur="500"/>
                                        <p:tgtEl>
                                          <p:spTgt spid="99536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5397"/>
                                        </p:tgtEl>
                                        <p:attrNameLst>
                                          <p:attrName>style.visibility</p:attrName>
                                        </p:attrNameLst>
                                      </p:cBhvr>
                                      <p:to>
                                        <p:strVal val="visible"/>
                                      </p:to>
                                    </p:set>
                                    <p:animEffect transition="in" filter="wipe(left)">
                                      <p:cBhvr>
                                        <p:cTn id="25" dur="500"/>
                                        <p:tgtEl>
                                          <p:spTgt spid="99539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995402"/>
                                        </p:tgtEl>
                                        <p:attrNameLst>
                                          <p:attrName>style.visibility</p:attrName>
                                        </p:attrNameLst>
                                      </p:cBhvr>
                                      <p:to>
                                        <p:strVal val="visible"/>
                                      </p:to>
                                    </p:set>
                                    <p:animEffect transition="in" filter="wipe(left)">
                                      <p:cBhvr>
                                        <p:cTn id="29" dur="500"/>
                                        <p:tgtEl>
                                          <p:spTgt spid="995402"/>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995396"/>
                                        </p:tgtEl>
                                        <p:attrNameLst>
                                          <p:attrName>style.visibility</p:attrName>
                                        </p:attrNameLst>
                                      </p:cBhvr>
                                      <p:to>
                                        <p:strVal val="visible"/>
                                      </p:to>
                                    </p:set>
                                    <p:animEffect transition="in" filter="wipe(left)">
                                      <p:cBhvr>
                                        <p:cTn id="33" dur="500"/>
                                        <p:tgtEl>
                                          <p:spTgt spid="995396"/>
                                        </p:tgtEl>
                                      </p:cBhvr>
                                    </p:animEffect>
                                  </p:childTnLst>
                                </p:cTn>
                              </p:par>
                            </p:childTnLst>
                          </p:cTn>
                        </p:par>
                        <p:par>
                          <p:cTn id="34" fill="hold">
                            <p:stCondLst>
                              <p:cond delay="1500"/>
                            </p:stCondLst>
                            <p:childTnLst>
                              <p:par>
                                <p:cTn id="35" presetID="1" presetClass="entr" presetSubtype="0" fill="hold" nodeType="afterEffect">
                                  <p:stCondLst>
                                    <p:cond delay="0"/>
                                  </p:stCondLst>
                                  <p:childTnLst>
                                    <p:set>
                                      <p:cBhvr>
                                        <p:cTn id="36" dur="1" fill="hold">
                                          <p:stCondLst>
                                            <p:cond delay="0"/>
                                          </p:stCondLst>
                                        </p:cTn>
                                        <p:tgtEl>
                                          <p:spTgt spid="995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9" name="Rectangle 7"/>
          <p:cNvSpPr>
            <a:spLocks noGrp="1" noChangeArrowheads="1"/>
          </p:cNvSpPr>
          <p:nvPr>
            <p:ph type="title" idx="4294967295"/>
          </p:nvPr>
        </p:nvSpPr>
        <p:spPr/>
        <p:txBody>
          <a:bodyPr/>
          <a:lstStyle/>
          <a:p>
            <a:r>
              <a:rPr lang="en-GB"/>
              <a:t>Bonds and exothermic reactions</a:t>
            </a:r>
          </a:p>
        </p:txBody>
      </p:sp>
      <p:pic>
        <p:nvPicPr>
          <p:cNvPr id="975880" name="Picture 8"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75888" name="Picture 16"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975891" name="ShockwaveFlash1" r:id="rId2" imgW="8699841" imgH="5308975"/>
    </p:controls>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902" name="Rectangle 6"/>
          <p:cNvSpPr>
            <a:spLocks noGrp="1" noChangeArrowheads="1"/>
          </p:cNvSpPr>
          <p:nvPr>
            <p:ph type="title" idx="4294967295"/>
          </p:nvPr>
        </p:nvSpPr>
        <p:spPr/>
        <p:txBody>
          <a:bodyPr/>
          <a:lstStyle/>
          <a:p>
            <a:r>
              <a:rPr lang="en-GB"/>
              <a:t>Bonds and endothermic reactions</a:t>
            </a:r>
          </a:p>
        </p:txBody>
      </p:sp>
      <p:pic>
        <p:nvPicPr>
          <p:cNvPr id="976903" name="Picture 7"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76909" name="Picture 13"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976912" name="ShockwaveFlash1" r:id="rId2" imgW="8699841" imgH="5308975"/>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7" name="Rectangle 3"/>
          <p:cNvSpPr>
            <a:spLocks noGrp="1" noChangeArrowheads="1"/>
          </p:cNvSpPr>
          <p:nvPr>
            <p:ph type="title" idx="4294967295"/>
          </p:nvPr>
        </p:nvSpPr>
        <p:spPr/>
        <p:txBody>
          <a:bodyPr/>
          <a:lstStyle/>
          <a:p>
            <a:r>
              <a:rPr lang="en-GB"/>
              <a:t>Starting reactions</a:t>
            </a:r>
          </a:p>
        </p:txBody>
      </p:sp>
      <p:pic>
        <p:nvPicPr>
          <p:cNvPr id="953351" name="Picture 7" descr="CA8 Pat Cartoon"/>
          <p:cNvPicPr>
            <a:picLocks noChangeAspect="1" noChangeArrowheads="1"/>
          </p:cNvPicPr>
          <p:nvPr/>
        </p:nvPicPr>
        <p:blipFill>
          <a:blip r:embed="rId3" cstate="print"/>
          <a:srcRect/>
          <a:stretch>
            <a:fillRect/>
          </a:stretch>
        </p:blipFill>
        <p:spPr bwMode="auto">
          <a:xfrm>
            <a:off x="373063" y="1325563"/>
            <a:ext cx="8510587" cy="4756150"/>
          </a:xfrm>
          <a:prstGeom prst="rect">
            <a:avLst/>
          </a:prstGeom>
          <a:noFill/>
        </p:spPr>
      </p:pic>
      <p:sp>
        <p:nvSpPr>
          <p:cNvPr id="953352" name="Text Box 8"/>
          <p:cNvSpPr txBox="1">
            <a:spLocks noChangeArrowheads="1"/>
          </p:cNvSpPr>
          <p:nvPr/>
        </p:nvSpPr>
        <p:spPr bwMode="auto">
          <a:xfrm>
            <a:off x="563563" y="784225"/>
            <a:ext cx="7508875" cy="457200"/>
          </a:xfrm>
          <a:prstGeom prst="rect">
            <a:avLst/>
          </a:prstGeom>
          <a:noFill/>
          <a:ln w="9525" algn="ctr">
            <a:noFill/>
            <a:miter lim="800000"/>
            <a:headEnd/>
            <a:tailEnd/>
          </a:ln>
          <a:effectLst/>
        </p:spPr>
        <p:txBody>
          <a:bodyPr>
            <a:spAutoFit/>
          </a:bodyPr>
          <a:lstStyle/>
          <a:p>
            <a:pPr eaLnBrk="0" hangingPunct="0">
              <a:spcBef>
                <a:spcPct val="0"/>
              </a:spcBef>
            </a:pPr>
            <a:r>
              <a:rPr lang="en-GB">
                <a:solidFill>
                  <a:srgbClr val="000066"/>
                </a:solidFill>
              </a:rPr>
              <a:t>Why do all reactions need some energy to start with?</a:t>
            </a:r>
            <a:endParaRPr lang="en-GB"/>
          </a:p>
        </p:txBody>
      </p:sp>
      <p:pic>
        <p:nvPicPr>
          <p:cNvPr id="953355" name="Picture 11"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9" name="Text Box 5"/>
          <p:cNvSpPr txBox="1">
            <a:spLocks noChangeArrowheads="1"/>
          </p:cNvSpPr>
          <p:nvPr/>
        </p:nvSpPr>
        <p:spPr bwMode="auto">
          <a:xfrm>
            <a:off x="563563" y="784225"/>
            <a:ext cx="8283575" cy="822325"/>
          </a:xfrm>
          <a:prstGeom prst="rect">
            <a:avLst/>
          </a:prstGeom>
          <a:noFill/>
          <a:ln w="9525">
            <a:noFill/>
            <a:miter lim="800000"/>
            <a:headEnd/>
            <a:tailEnd/>
          </a:ln>
          <a:effectLst/>
        </p:spPr>
        <p:txBody>
          <a:bodyPr>
            <a:spAutoFit/>
          </a:bodyPr>
          <a:lstStyle/>
          <a:p>
            <a:pPr eaLnBrk="0" hangingPunct="0"/>
            <a:r>
              <a:rPr lang="en-GB">
                <a:solidFill>
                  <a:srgbClr val="000066"/>
                </a:solidFill>
              </a:rPr>
              <a:t>All reactions need a certain amount of energy to get started. This is called the </a:t>
            </a:r>
            <a:r>
              <a:rPr lang="en-GB" b="1">
                <a:solidFill>
                  <a:srgbClr val="FF6600"/>
                </a:solidFill>
              </a:rPr>
              <a:t>activation energy </a:t>
            </a:r>
            <a:r>
              <a:rPr lang="en-GB"/>
              <a:t>(</a:t>
            </a:r>
            <a:r>
              <a:rPr lang="en-GB" b="1">
                <a:solidFill>
                  <a:srgbClr val="FF6600"/>
                </a:solidFill>
              </a:rPr>
              <a:t>E</a:t>
            </a:r>
            <a:r>
              <a:rPr lang="en-GB" b="1" baseline="-25000">
                <a:solidFill>
                  <a:srgbClr val="FF6600"/>
                </a:solidFill>
              </a:rPr>
              <a:t>a</a:t>
            </a:r>
            <a:r>
              <a:rPr lang="en-GB"/>
              <a:t>)</a:t>
            </a:r>
            <a:r>
              <a:rPr lang="en-GB">
                <a:solidFill>
                  <a:srgbClr val="000066"/>
                </a:solidFill>
              </a:rPr>
              <a:t>.</a:t>
            </a:r>
          </a:p>
        </p:txBody>
      </p:sp>
      <p:sp>
        <p:nvSpPr>
          <p:cNvPr id="958470" name="Text Box 6"/>
          <p:cNvSpPr txBox="1">
            <a:spLocks noChangeArrowheads="1"/>
          </p:cNvSpPr>
          <p:nvPr/>
        </p:nvSpPr>
        <p:spPr bwMode="auto">
          <a:xfrm>
            <a:off x="563563" y="1804988"/>
            <a:ext cx="8347075" cy="1552575"/>
          </a:xfrm>
          <a:prstGeom prst="rect">
            <a:avLst/>
          </a:prstGeom>
          <a:noFill/>
          <a:ln w="9525">
            <a:noFill/>
            <a:miter lim="800000"/>
            <a:headEnd/>
            <a:tailEnd/>
          </a:ln>
          <a:effectLst/>
        </p:spPr>
        <p:txBody>
          <a:bodyPr>
            <a:spAutoFit/>
          </a:bodyPr>
          <a:lstStyle/>
          <a:p>
            <a:pPr eaLnBrk="0" hangingPunct="0"/>
            <a:r>
              <a:rPr lang="en-GB">
                <a:solidFill>
                  <a:srgbClr val="000066"/>
                </a:solidFill>
              </a:rPr>
              <a:t>Activation energy is needed to start breaking the bonds of the reactants. In most chemical reactions,</a:t>
            </a:r>
            <a:r>
              <a:rPr lang="en-GB"/>
              <a:t> </a:t>
            </a:r>
            <a:r>
              <a:rPr lang="en-GB">
                <a:solidFill>
                  <a:srgbClr val="000066"/>
                </a:solidFill>
              </a:rPr>
              <a:t>some existing bonds need to be broken (an endothermic process) before new bonds can be made (an exothermic process).</a:t>
            </a:r>
          </a:p>
        </p:txBody>
      </p:sp>
      <p:sp>
        <p:nvSpPr>
          <p:cNvPr id="958471" name="Rectangle 7"/>
          <p:cNvSpPr>
            <a:spLocks noGrp="1" noChangeArrowheads="1"/>
          </p:cNvSpPr>
          <p:nvPr>
            <p:ph type="title" idx="4294967295"/>
          </p:nvPr>
        </p:nvSpPr>
        <p:spPr/>
        <p:txBody>
          <a:bodyPr/>
          <a:lstStyle/>
          <a:p>
            <a:r>
              <a:rPr lang="en-GB"/>
              <a:t>What is activation energy?</a:t>
            </a:r>
          </a:p>
        </p:txBody>
      </p:sp>
      <p:pic>
        <p:nvPicPr>
          <p:cNvPr id="958478" name="Picture 14" descr="bonds - unbroken"/>
          <p:cNvPicPr>
            <a:picLocks noChangeAspect="1" noChangeArrowheads="1"/>
          </p:cNvPicPr>
          <p:nvPr/>
        </p:nvPicPr>
        <p:blipFill>
          <a:blip r:embed="rId3" cstate="print"/>
          <a:srcRect/>
          <a:stretch>
            <a:fillRect/>
          </a:stretch>
        </p:blipFill>
        <p:spPr bwMode="auto">
          <a:xfrm>
            <a:off x="608013" y="4083050"/>
            <a:ext cx="3133725" cy="1198563"/>
          </a:xfrm>
          <a:prstGeom prst="rect">
            <a:avLst/>
          </a:prstGeom>
          <a:noFill/>
        </p:spPr>
      </p:pic>
      <p:pic>
        <p:nvPicPr>
          <p:cNvPr id="958479" name="Picture 15" descr="bonds - broken"/>
          <p:cNvPicPr>
            <a:picLocks noChangeAspect="1" noChangeArrowheads="1"/>
          </p:cNvPicPr>
          <p:nvPr/>
        </p:nvPicPr>
        <p:blipFill>
          <a:blip r:embed="rId4" cstate="print"/>
          <a:srcRect/>
          <a:stretch>
            <a:fillRect/>
          </a:stretch>
        </p:blipFill>
        <p:spPr bwMode="auto">
          <a:xfrm>
            <a:off x="5405438" y="4083050"/>
            <a:ext cx="3132137" cy="1198563"/>
          </a:xfrm>
          <a:prstGeom prst="rect">
            <a:avLst/>
          </a:prstGeom>
          <a:noFill/>
        </p:spPr>
      </p:pic>
      <p:grpSp>
        <p:nvGrpSpPr>
          <p:cNvPr id="958488" name="Group 24"/>
          <p:cNvGrpSpPr>
            <a:grpSpLocks/>
          </p:cNvGrpSpPr>
          <p:nvPr/>
        </p:nvGrpSpPr>
        <p:grpSpPr bwMode="auto">
          <a:xfrm>
            <a:off x="3963988" y="4025900"/>
            <a:ext cx="1219200" cy="820738"/>
            <a:chOff x="2497" y="2536"/>
            <a:chExt cx="768" cy="517"/>
          </a:xfrm>
        </p:grpSpPr>
        <p:sp>
          <p:nvSpPr>
            <p:cNvPr id="958481" name="AutoShape 17"/>
            <p:cNvSpPr>
              <a:spLocks noChangeArrowheads="1"/>
            </p:cNvSpPr>
            <p:nvPr/>
          </p:nvSpPr>
          <p:spPr bwMode="auto">
            <a:xfrm>
              <a:off x="2497" y="2845"/>
              <a:ext cx="768" cy="208"/>
            </a:xfrm>
            <a:prstGeom prst="rightArrow">
              <a:avLst>
                <a:gd name="adj1" fmla="val 50000"/>
                <a:gd name="adj2" fmla="val 92308"/>
              </a:avLst>
            </a:prstGeom>
            <a:solidFill>
              <a:srgbClr val="FF6600"/>
            </a:solidFill>
            <a:ln w="25400">
              <a:noFill/>
              <a:miter lim="800000"/>
              <a:headEnd/>
              <a:tailEnd/>
            </a:ln>
            <a:effectLst>
              <a:outerShdw dist="40161" dir="4293903" algn="ctr" rotWithShape="0">
                <a:srgbClr val="5F5F5F">
                  <a:alpha val="50000"/>
                </a:srgbClr>
              </a:outerShdw>
            </a:effectLst>
          </p:spPr>
          <p:txBody>
            <a:bodyPr wrap="none" anchor="ctr"/>
            <a:lstStyle/>
            <a:p>
              <a:endParaRPr lang="en-US"/>
            </a:p>
          </p:txBody>
        </p:sp>
        <p:sp>
          <p:nvSpPr>
            <p:cNvPr id="958484" name="Text Box 20"/>
            <p:cNvSpPr txBox="1">
              <a:spLocks noChangeArrowheads="1"/>
            </p:cNvSpPr>
            <p:nvPr/>
          </p:nvSpPr>
          <p:spPr bwMode="auto">
            <a:xfrm>
              <a:off x="2723" y="2536"/>
              <a:ext cx="315" cy="288"/>
            </a:xfrm>
            <a:prstGeom prst="rect">
              <a:avLst/>
            </a:prstGeom>
            <a:noFill/>
            <a:ln w="9525" algn="ctr">
              <a:noFill/>
              <a:miter lim="800000"/>
              <a:headEnd/>
              <a:tailEnd/>
            </a:ln>
            <a:effectLst/>
          </p:spPr>
          <p:txBody>
            <a:bodyPr wrap="none">
              <a:spAutoFit/>
            </a:bodyPr>
            <a:lstStyle/>
            <a:p>
              <a:r>
                <a:rPr lang="en-GB" b="1">
                  <a:solidFill>
                    <a:srgbClr val="FF6600"/>
                  </a:solidFill>
                </a:rPr>
                <a:t>E</a:t>
              </a:r>
              <a:r>
                <a:rPr lang="en-GB" b="1" baseline="-25000">
                  <a:solidFill>
                    <a:srgbClr val="FF6600"/>
                  </a:solidFill>
                </a:rPr>
                <a:t>a</a:t>
              </a:r>
            </a:p>
          </p:txBody>
        </p:sp>
      </p:grpSp>
      <p:pic>
        <p:nvPicPr>
          <p:cNvPr id="958490" name="Picture 26"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58470"/>
                                        </p:tgtEl>
                                        <p:attrNameLst>
                                          <p:attrName>style.visibility</p:attrName>
                                        </p:attrNameLst>
                                      </p:cBhvr>
                                      <p:to>
                                        <p:strVal val="visible"/>
                                      </p:to>
                                    </p:set>
                                    <p:animEffect transition="in" filter="dissolve">
                                      <p:cBhvr>
                                        <p:cTn id="7" dur="500"/>
                                        <p:tgtEl>
                                          <p:spTgt spid="9584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8478"/>
                                        </p:tgtEl>
                                        <p:attrNameLst>
                                          <p:attrName>style.visibility</p:attrName>
                                        </p:attrNameLst>
                                      </p:cBhvr>
                                      <p:to>
                                        <p:strVal val="visible"/>
                                      </p:to>
                                    </p:set>
                                    <p:animEffect transition="in" filter="wipe(left)">
                                      <p:cBhvr>
                                        <p:cTn id="12" dur="500"/>
                                        <p:tgtEl>
                                          <p:spTgt spid="95847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58488"/>
                                        </p:tgtEl>
                                        <p:attrNameLst>
                                          <p:attrName>style.visibility</p:attrName>
                                        </p:attrNameLst>
                                      </p:cBhvr>
                                      <p:to>
                                        <p:strVal val="visible"/>
                                      </p:to>
                                    </p:set>
                                    <p:animEffect transition="in" filter="wipe(left)">
                                      <p:cBhvr>
                                        <p:cTn id="16" dur="500"/>
                                        <p:tgtEl>
                                          <p:spTgt spid="95848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58479"/>
                                        </p:tgtEl>
                                        <p:attrNameLst>
                                          <p:attrName>style.visibility</p:attrName>
                                        </p:attrNameLst>
                                      </p:cBhvr>
                                      <p:to>
                                        <p:strVal val="visible"/>
                                      </p:to>
                                    </p:set>
                                    <p:animEffect transition="in" filter="wipe(left)">
                                      <p:cBhvr>
                                        <p:cTn id="20" dur="500"/>
                                        <p:tgtEl>
                                          <p:spTgt spid="958479"/>
                                        </p:tgtEl>
                                      </p:cBhvr>
                                    </p:animEffect>
                                  </p:childTnLst>
                                </p:cTn>
                              </p:par>
                            </p:childTnLst>
                          </p:cTn>
                        </p:par>
                        <p:par>
                          <p:cTn id="21" fill="hold">
                            <p:stCondLst>
                              <p:cond delay="1500"/>
                            </p:stCondLst>
                            <p:childTnLst>
                              <p:par>
                                <p:cTn id="22" presetID="1" presetClass="entr" presetSubtype="0" fill="hold" nodeType="afterEffect">
                                  <p:stCondLst>
                                    <p:cond delay="0"/>
                                  </p:stCondLst>
                                  <p:childTnLst>
                                    <p:set>
                                      <p:cBhvr>
                                        <p:cTn id="23" dur="1" fill="hold">
                                          <p:stCondLst>
                                            <p:cond delay="0"/>
                                          </p:stCondLst>
                                        </p:cTn>
                                        <p:tgtEl>
                                          <p:spTgt spid="958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84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Text Box 2"/>
          <p:cNvSpPr txBox="1">
            <a:spLocks noChangeArrowheads="1"/>
          </p:cNvSpPr>
          <p:nvPr/>
        </p:nvSpPr>
        <p:spPr bwMode="auto">
          <a:xfrm>
            <a:off x="563563" y="784225"/>
            <a:ext cx="7932737" cy="1552575"/>
          </a:xfrm>
          <a:prstGeom prst="rect">
            <a:avLst/>
          </a:prstGeom>
          <a:noFill/>
          <a:ln w="9525">
            <a:noFill/>
            <a:miter lim="800000"/>
            <a:headEnd/>
            <a:tailEnd/>
          </a:ln>
          <a:effectLst/>
        </p:spPr>
        <p:txBody>
          <a:bodyPr>
            <a:spAutoFit/>
          </a:bodyPr>
          <a:lstStyle/>
          <a:p>
            <a:pPr eaLnBrk="0" hangingPunct="0"/>
            <a:r>
              <a:rPr lang="en-GB">
                <a:solidFill>
                  <a:srgbClr val="000066"/>
                </a:solidFill>
              </a:rPr>
              <a:t>In some reactions, the bonds are easily broken and a low activation energy is needed; for example, the reaction between sodium hydroxide and water starts at room temperature.</a:t>
            </a:r>
          </a:p>
        </p:txBody>
      </p:sp>
      <p:sp>
        <p:nvSpPr>
          <p:cNvPr id="1017859" name="Text Box 3"/>
          <p:cNvSpPr txBox="1">
            <a:spLocks noChangeArrowheads="1"/>
          </p:cNvSpPr>
          <p:nvPr/>
        </p:nvSpPr>
        <p:spPr bwMode="auto">
          <a:xfrm>
            <a:off x="5376863" y="2217738"/>
            <a:ext cx="3373437" cy="1917700"/>
          </a:xfrm>
          <a:prstGeom prst="rect">
            <a:avLst/>
          </a:prstGeom>
          <a:noFill/>
          <a:ln w="9525">
            <a:noFill/>
            <a:miter lim="800000"/>
            <a:headEnd/>
            <a:tailEnd/>
          </a:ln>
          <a:effectLst/>
        </p:spPr>
        <p:txBody>
          <a:bodyPr>
            <a:spAutoFit/>
          </a:bodyPr>
          <a:lstStyle/>
          <a:p>
            <a:pPr eaLnBrk="0" hangingPunct="0">
              <a:spcBef>
                <a:spcPct val="0"/>
              </a:spcBef>
            </a:pPr>
            <a:r>
              <a:rPr lang="en-GB">
                <a:solidFill>
                  <a:srgbClr val="000066"/>
                </a:solidFill>
              </a:rPr>
              <a:t>In other reactions, the bonds are strong and not easily broken. The reaction needs lots of activation energy.</a:t>
            </a:r>
          </a:p>
        </p:txBody>
      </p:sp>
      <p:sp>
        <p:nvSpPr>
          <p:cNvPr id="1017860" name="Rectangle 4"/>
          <p:cNvSpPr>
            <a:spLocks noGrp="1" noChangeArrowheads="1"/>
          </p:cNvSpPr>
          <p:nvPr>
            <p:ph type="title" idx="4294967295"/>
          </p:nvPr>
        </p:nvSpPr>
        <p:spPr/>
        <p:txBody>
          <a:bodyPr/>
          <a:lstStyle/>
          <a:p>
            <a:r>
              <a:rPr lang="en-GB"/>
              <a:t>Do different reactions need different E</a:t>
            </a:r>
            <a:r>
              <a:rPr lang="en-GB" baseline="-25000"/>
              <a:t>a</a:t>
            </a:r>
            <a:r>
              <a:rPr lang="en-GB"/>
              <a:t>?</a:t>
            </a:r>
          </a:p>
        </p:txBody>
      </p:sp>
      <p:sp>
        <p:nvSpPr>
          <p:cNvPr id="1017862" name="Text Box 6"/>
          <p:cNvSpPr txBox="1">
            <a:spLocks noChangeArrowheads="1"/>
          </p:cNvSpPr>
          <p:nvPr/>
        </p:nvSpPr>
        <p:spPr bwMode="auto">
          <a:xfrm>
            <a:off x="5376863" y="4381500"/>
            <a:ext cx="3360737" cy="1917700"/>
          </a:xfrm>
          <a:prstGeom prst="rect">
            <a:avLst/>
          </a:prstGeom>
          <a:noFill/>
          <a:ln w="9525" algn="ctr">
            <a:noFill/>
            <a:miter lim="800000"/>
            <a:headEnd/>
            <a:tailEnd/>
          </a:ln>
          <a:effectLst/>
        </p:spPr>
        <p:txBody>
          <a:bodyPr>
            <a:spAutoFit/>
          </a:bodyPr>
          <a:lstStyle/>
          <a:p>
            <a:pPr eaLnBrk="0" hangingPunct="0">
              <a:spcBef>
                <a:spcPct val="0"/>
              </a:spcBef>
            </a:pPr>
            <a:r>
              <a:rPr lang="en-GB">
                <a:solidFill>
                  <a:srgbClr val="000066"/>
                </a:solidFill>
              </a:rPr>
              <a:t>An example is the combustion of charcoal (carbon) </a:t>
            </a:r>
            <a:r>
              <a:rPr lang="en-GB">
                <a:solidFill>
                  <a:srgbClr val="000066"/>
                </a:solidFill>
                <a:cs typeface="Arial" charset="0"/>
              </a:rPr>
              <a:t>–</a:t>
            </a:r>
            <a:r>
              <a:rPr lang="en-GB">
                <a:solidFill>
                  <a:srgbClr val="000066"/>
                </a:solidFill>
              </a:rPr>
              <a:t> it needs lots of heating before it will start to burn.</a:t>
            </a:r>
            <a:endParaRPr lang="en-GB"/>
          </a:p>
        </p:txBody>
      </p:sp>
      <p:pic>
        <p:nvPicPr>
          <p:cNvPr id="1017863" name="Picture 7" descr="185261(sxc)_credit"/>
          <p:cNvPicPr>
            <a:picLocks noChangeAspect="1" noChangeArrowheads="1"/>
          </p:cNvPicPr>
          <p:nvPr/>
        </p:nvPicPr>
        <p:blipFill>
          <a:blip r:embed="rId3" cstate="print"/>
          <a:srcRect/>
          <a:stretch>
            <a:fillRect/>
          </a:stretch>
        </p:blipFill>
        <p:spPr bwMode="auto">
          <a:xfrm>
            <a:off x="695325" y="2374900"/>
            <a:ext cx="4524375" cy="3840163"/>
          </a:xfrm>
          <a:prstGeom prst="rect">
            <a:avLst/>
          </a:prstGeom>
          <a:noFill/>
        </p:spPr>
      </p:pic>
      <p:pic>
        <p:nvPicPr>
          <p:cNvPr id="1017866" name="Picture 10"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7859"/>
                                        </p:tgtEl>
                                        <p:attrNameLst>
                                          <p:attrName>style.visibility</p:attrName>
                                        </p:attrNameLst>
                                      </p:cBhvr>
                                      <p:to>
                                        <p:strVal val="visible"/>
                                      </p:to>
                                    </p:set>
                                    <p:animEffect transition="in" filter="dissolve">
                                      <p:cBhvr>
                                        <p:cTn id="7" dur="500"/>
                                        <p:tgtEl>
                                          <p:spTgt spid="10178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17862"/>
                                        </p:tgtEl>
                                        <p:attrNameLst>
                                          <p:attrName>style.visibility</p:attrName>
                                        </p:attrNameLst>
                                      </p:cBhvr>
                                      <p:to>
                                        <p:strVal val="visible"/>
                                      </p:to>
                                    </p:set>
                                    <p:animEffect transition="in" filter="dissolve">
                                      <p:cBhvr>
                                        <p:cTn id="12" dur="500"/>
                                        <p:tgtEl>
                                          <p:spTgt spid="1017862"/>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1017863"/>
                                        </p:tgtEl>
                                        <p:attrNameLst>
                                          <p:attrName>style.visibility</p:attrName>
                                        </p:attrNameLst>
                                      </p:cBhvr>
                                      <p:to>
                                        <p:strVal val="visible"/>
                                      </p:to>
                                    </p:set>
                                    <p:animEffect transition="in" filter="box(out)">
                                      <p:cBhvr>
                                        <p:cTn id="16" dur="500"/>
                                        <p:tgtEl>
                                          <p:spTgt spid="1017863"/>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17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7859" grpId="0"/>
      <p:bldP spid="10178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4549" name="Picture 5"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sp>
        <p:nvSpPr>
          <p:cNvPr id="1004550" name="Rectangle 6"/>
          <p:cNvSpPr>
            <a:spLocks noGrp="1" noChangeArrowheads="1"/>
          </p:cNvSpPr>
          <p:nvPr>
            <p:ph type="title" idx="4294967295"/>
          </p:nvPr>
        </p:nvSpPr>
        <p:spPr/>
        <p:txBody>
          <a:bodyPr/>
          <a:lstStyle/>
          <a:p>
            <a:r>
              <a:rPr lang="en-GB"/>
              <a:t>E</a:t>
            </a:r>
            <a:r>
              <a:rPr lang="en-GB" baseline="-25000"/>
              <a:t>a</a:t>
            </a:r>
            <a:r>
              <a:rPr lang="en-GB"/>
              <a:t>: exothermic reactions</a:t>
            </a:r>
          </a:p>
        </p:txBody>
      </p:sp>
      <p:pic>
        <p:nvPicPr>
          <p:cNvPr id="1004557" name="Picture 13"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1004558" name="ShockwaveFlash1" r:id="rId2" imgW="8699841" imgH="5308975"/>
    </p:controls>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0458" name="Picture 10"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sp>
        <p:nvSpPr>
          <p:cNvPr id="1000459" name="Rectangle 11"/>
          <p:cNvSpPr>
            <a:spLocks noGrp="1" noChangeArrowheads="1"/>
          </p:cNvSpPr>
          <p:nvPr>
            <p:ph type="title" idx="4294967295"/>
          </p:nvPr>
        </p:nvSpPr>
        <p:spPr/>
        <p:txBody>
          <a:bodyPr/>
          <a:lstStyle/>
          <a:p>
            <a:r>
              <a:rPr lang="en-GB"/>
              <a:t>E</a:t>
            </a:r>
            <a:r>
              <a:rPr lang="en-GB" baseline="-25000"/>
              <a:t>a</a:t>
            </a:r>
            <a:r>
              <a:rPr lang="en-GB"/>
              <a:t>: endothermic reactions</a:t>
            </a:r>
          </a:p>
        </p:txBody>
      </p:sp>
      <p:pic>
        <p:nvPicPr>
          <p:cNvPr id="1000465" name="Picture 17"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1000466" name="ShockwaveFlash1" r:id="rId2" imgW="8699841" imgH="5308975"/>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500" name="Rectangle 4"/>
          <p:cNvSpPr>
            <a:spLocks noGrp="1" noChangeArrowheads="1"/>
          </p:cNvSpPr>
          <p:nvPr>
            <p:ph type="title" idx="4294967295"/>
          </p:nvPr>
        </p:nvSpPr>
        <p:spPr/>
        <p:txBody>
          <a:bodyPr/>
          <a:lstStyle/>
          <a:p>
            <a:r>
              <a:rPr lang="en-GB"/>
              <a:t>Bond energies</a:t>
            </a:r>
          </a:p>
        </p:txBody>
      </p:sp>
      <p:sp>
        <p:nvSpPr>
          <p:cNvPr id="1002503" name="Text Box 7"/>
          <p:cNvSpPr txBox="1">
            <a:spLocks noChangeArrowheads="1"/>
          </p:cNvSpPr>
          <p:nvPr/>
        </p:nvSpPr>
        <p:spPr bwMode="auto">
          <a:xfrm>
            <a:off x="563563" y="5222875"/>
            <a:ext cx="7958137" cy="822325"/>
          </a:xfrm>
          <a:prstGeom prst="rect">
            <a:avLst/>
          </a:prstGeom>
          <a:noFill/>
          <a:ln w="9525">
            <a:noFill/>
            <a:miter lim="800000"/>
            <a:headEnd/>
            <a:tailEnd/>
          </a:ln>
          <a:effectLst/>
        </p:spPr>
        <p:txBody>
          <a:bodyPr>
            <a:spAutoFit/>
          </a:bodyPr>
          <a:lstStyle/>
          <a:p>
            <a:pPr eaLnBrk="0" hangingPunct="0">
              <a:spcBef>
                <a:spcPct val="0"/>
              </a:spcBef>
            </a:pPr>
            <a:r>
              <a:rPr lang="en-GB">
                <a:solidFill>
                  <a:srgbClr val="000066"/>
                </a:solidFill>
              </a:rPr>
              <a:t>The energy changes in a reaction can be calculated from the bond energies of the reactants and the products.</a:t>
            </a:r>
          </a:p>
        </p:txBody>
      </p:sp>
      <p:sp>
        <p:nvSpPr>
          <p:cNvPr id="1002501" name="Text Box 5"/>
          <p:cNvSpPr txBox="1">
            <a:spLocks noChangeArrowheads="1"/>
          </p:cNvSpPr>
          <p:nvPr/>
        </p:nvSpPr>
        <p:spPr bwMode="auto">
          <a:xfrm>
            <a:off x="563563" y="784225"/>
            <a:ext cx="8224837" cy="822325"/>
          </a:xfrm>
          <a:prstGeom prst="rect">
            <a:avLst/>
          </a:prstGeom>
          <a:noFill/>
          <a:ln w="9525">
            <a:noFill/>
            <a:miter lim="800000"/>
            <a:headEnd/>
            <a:tailEnd/>
          </a:ln>
          <a:effectLst/>
        </p:spPr>
        <p:txBody>
          <a:bodyPr>
            <a:spAutoFit/>
          </a:bodyPr>
          <a:lstStyle/>
          <a:p>
            <a:pPr eaLnBrk="0" hangingPunct="0"/>
            <a:r>
              <a:rPr lang="en-GB">
                <a:solidFill>
                  <a:srgbClr val="000066"/>
                </a:solidFill>
              </a:rPr>
              <a:t>The amount of energy needed to break or make a bond is called the </a:t>
            </a:r>
            <a:r>
              <a:rPr lang="en-GB" b="1">
                <a:solidFill>
                  <a:srgbClr val="FF6600"/>
                </a:solidFill>
              </a:rPr>
              <a:t>bond energy</a:t>
            </a:r>
            <a:r>
              <a:rPr lang="en-GB">
                <a:solidFill>
                  <a:srgbClr val="000066"/>
                </a:solidFill>
              </a:rPr>
              <a:t>.</a:t>
            </a:r>
          </a:p>
        </p:txBody>
      </p:sp>
      <p:sp>
        <p:nvSpPr>
          <p:cNvPr id="1002504" name="Text Box 8"/>
          <p:cNvSpPr txBox="1">
            <a:spLocks noChangeArrowheads="1"/>
          </p:cNvSpPr>
          <p:nvPr/>
        </p:nvSpPr>
        <p:spPr bwMode="auto">
          <a:xfrm>
            <a:off x="563563" y="1701800"/>
            <a:ext cx="7839075" cy="822325"/>
          </a:xfrm>
          <a:prstGeom prst="rect">
            <a:avLst/>
          </a:prstGeom>
          <a:noFill/>
          <a:ln w="9525" algn="ctr">
            <a:noFill/>
            <a:miter lim="800000"/>
            <a:headEnd/>
            <a:tailEnd/>
          </a:ln>
          <a:effectLst/>
        </p:spPr>
        <p:txBody>
          <a:bodyPr>
            <a:spAutoFit/>
          </a:bodyPr>
          <a:lstStyle/>
          <a:p>
            <a:pPr eaLnBrk="0" hangingPunct="0"/>
            <a:r>
              <a:rPr lang="en-GB">
                <a:solidFill>
                  <a:srgbClr val="000066"/>
                </a:solidFill>
              </a:rPr>
              <a:t>Different chemical bonds have different bond energies. For example:</a:t>
            </a:r>
            <a:endParaRPr lang="en-GB"/>
          </a:p>
        </p:txBody>
      </p:sp>
      <p:sp>
        <p:nvSpPr>
          <p:cNvPr id="1002562" name="Text Box 66"/>
          <p:cNvSpPr txBox="1">
            <a:spLocks noChangeArrowheads="1"/>
          </p:cNvSpPr>
          <p:nvPr/>
        </p:nvSpPr>
        <p:spPr bwMode="auto">
          <a:xfrm>
            <a:off x="5159375" y="3576638"/>
            <a:ext cx="752475" cy="457200"/>
          </a:xfrm>
          <a:prstGeom prst="rect">
            <a:avLst/>
          </a:prstGeom>
          <a:noFill/>
          <a:ln w="9525" algn="ctr">
            <a:noFill/>
            <a:miter lim="800000"/>
            <a:headEnd/>
            <a:tailEnd/>
          </a:ln>
          <a:effectLst/>
        </p:spPr>
        <p:txBody>
          <a:bodyPr>
            <a:spAutoFit/>
          </a:bodyPr>
          <a:lstStyle/>
          <a:p>
            <a:pPr eaLnBrk="0" hangingPunct="0"/>
            <a:r>
              <a:rPr lang="en-GB"/>
              <a:t>432</a:t>
            </a:r>
          </a:p>
        </p:txBody>
      </p:sp>
      <p:sp>
        <p:nvSpPr>
          <p:cNvPr id="1002563" name="Text Box 67"/>
          <p:cNvSpPr txBox="1">
            <a:spLocks noChangeArrowheads="1"/>
          </p:cNvSpPr>
          <p:nvPr/>
        </p:nvSpPr>
        <p:spPr bwMode="auto">
          <a:xfrm>
            <a:off x="5164138" y="4062413"/>
            <a:ext cx="742950" cy="457200"/>
          </a:xfrm>
          <a:prstGeom prst="rect">
            <a:avLst/>
          </a:prstGeom>
          <a:noFill/>
          <a:ln w="9525" algn="ctr">
            <a:noFill/>
            <a:miter lim="800000"/>
            <a:headEnd/>
            <a:tailEnd/>
          </a:ln>
          <a:effectLst/>
        </p:spPr>
        <p:txBody>
          <a:bodyPr>
            <a:spAutoFit/>
          </a:bodyPr>
          <a:lstStyle/>
          <a:p>
            <a:pPr eaLnBrk="0" hangingPunct="0"/>
            <a:r>
              <a:rPr lang="en-GB"/>
              <a:t>240</a:t>
            </a:r>
          </a:p>
        </p:txBody>
      </p:sp>
      <p:sp>
        <p:nvSpPr>
          <p:cNvPr id="1002564" name="Text Box 68"/>
          <p:cNvSpPr txBox="1">
            <a:spLocks noChangeArrowheads="1"/>
          </p:cNvSpPr>
          <p:nvPr/>
        </p:nvSpPr>
        <p:spPr bwMode="auto">
          <a:xfrm>
            <a:off x="5175250" y="4548188"/>
            <a:ext cx="720725" cy="457200"/>
          </a:xfrm>
          <a:prstGeom prst="rect">
            <a:avLst/>
          </a:prstGeom>
          <a:noFill/>
          <a:ln w="9525" algn="ctr">
            <a:noFill/>
            <a:miter lim="800000"/>
            <a:headEnd/>
            <a:tailEnd/>
          </a:ln>
          <a:effectLst/>
        </p:spPr>
        <p:txBody>
          <a:bodyPr>
            <a:spAutoFit/>
          </a:bodyPr>
          <a:lstStyle/>
          <a:p>
            <a:pPr eaLnBrk="0" hangingPunct="0"/>
            <a:r>
              <a:rPr lang="en-GB"/>
              <a:t>428</a:t>
            </a:r>
          </a:p>
        </p:txBody>
      </p:sp>
      <p:grpSp>
        <p:nvGrpSpPr>
          <p:cNvPr id="1002583" name="Group 87"/>
          <p:cNvGrpSpPr>
            <a:grpSpLocks/>
          </p:cNvGrpSpPr>
          <p:nvPr/>
        </p:nvGrpSpPr>
        <p:grpSpPr bwMode="auto">
          <a:xfrm>
            <a:off x="2984500" y="2740025"/>
            <a:ext cx="3654425" cy="2265363"/>
            <a:chOff x="1880" y="1726"/>
            <a:chExt cx="2302" cy="1427"/>
          </a:xfrm>
        </p:grpSpPr>
        <p:sp>
          <p:nvSpPr>
            <p:cNvPr id="1002566" name="AutoShape 70"/>
            <p:cNvSpPr>
              <a:spLocks noChangeArrowheads="1"/>
            </p:cNvSpPr>
            <p:nvPr/>
          </p:nvSpPr>
          <p:spPr bwMode="auto">
            <a:xfrm>
              <a:off x="1880" y="1735"/>
              <a:ext cx="2302" cy="512"/>
            </a:xfrm>
            <a:prstGeom prst="roundRect">
              <a:avLst>
                <a:gd name="adj" fmla="val 10644"/>
              </a:avLst>
            </a:prstGeom>
            <a:solidFill>
              <a:srgbClr val="FFC197"/>
            </a:solidFill>
            <a:ln w="38100" algn="ctr">
              <a:noFill/>
              <a:round/>
              <a:headEnd/>
              <a:tailEnd/>
            </a:ln>
            <a:effectLst/>
          </p:spPr>
          <p:txBody>
            <a:bodyPr anchor="ctr">
              <a:spAutoFit/>
            </a:bodyPr>
            <a:lstStyle/>
            <a:p>
              <a:endParaRPr lang="en-US"/>
            </a:p>
          </p:txBody>
        </p:sp>
        <p:sp>
          <p:nvSpPr>
            <p:cNvPr id="1002567" name="Text Box 71"/>
            <p:cNvSpPr txBox="1">
              <a:spLocks noChangeArrowheads="1"/>
            </p:cNvSpPr>
            <p:nvPr/>
          </p:nvSpPr>
          <p:spPr bwMode="auto">
            <a:xfrm>
              <a:off x="1956" y="2253"/>
              <a:ext cx="766" cy="288"/>
            </a:xfrm>
            <a:prstGeom prst="rect">
              <a:avLst/>
            </a:prstGeom>
            <a:noFill/>
            <a:ln w="9525" algn="ctr">
              <a:noFill/>
              <a:miter lim="800000"/>
              <a:headEnd/>
              <a:tailEnd/>
            </a:ln>
            <a:effectLst/>
          </p:spPr>
          <p:txBody>
            <a:bodyPr>
              <a:spAutoFit/>
            </a:bodyPr>
            <a:lstStyle/>
            <a:p>
              <a:pPr algn="ctr" eaLnBrk="0" hangingPunct="0"/>
              <a:r>
                <a:rPr lang="en-GB" b="1"/>
                <a:t>H</a:t>
              </a:r>
              <a:r>
                <a:rPr lang="en-GB" sz="1000" b="1"/>
                <a:t> </a:t>
              </a:r>
              <a:r>
                <a:rPr lang="en-GB" b="1">
                  <a:cs typeface="Arial" charset="0"/>
                </a:rPr>
                <a:t>–</a:t>
              </a:r>
              <a:r>
                <a:rPr lang="en-GB" sz="1000" b="1">
                  <a:cs typeface="Arial" charset="0"/>
                </a:rPr>
                <a:t> </a:t>
              </a:r>
              <a:r>
                <a:rPr lang="en-GB" b="1"/>
                <a:t>H</a:t>
              </a:r>
            </a:p>
          </p:txBody>
        </p:sp>
        <p:sp>
          <p:nvSpPr>
            <p:cNvPr id="1002568" name="Text Box 72"/>
            <p:cNvSpPr txBox="1">
              <a:spLocks noChangeArrowheads="1"/>
            </p:cNvSpPr>
            <p:nvPr/>
          </p:nvSpPr>
          <p:spPr bwMode="auto">
            <a:xfrm>
              <a:off x="1956" y="2559"/>
              <a:ext cx="766" cy="288"/>
            </a:xfrm>
            <a:prstGeom prst="rect">
              <a:avLst/>
            </a:prstGeom>
            <a:noFill/>
            <a:ln w="9525" algn="ctr">
              <a:noFill/>
              <a:miter lim="800000"/>
              <a:headEnd/>
              <a:tailEnd/>
            </a:ln>
            <a:effectLst/>
          </p:spPr>
          <p:txBody>
            <a:bodyPr>
              <a:spAutoFit/>
            </a:bodyPr>
            <a:lstStyle/>
            <a:p>
              <a:pPr algn="ctr" eaLnBrk="0" hangingPunct="0"/>
              <a:r>
                <a:rPr lang="en-GB" b="1"/>
                <a:t>Cl</a:t>
              </a:r>
              <a:r>
                <a:rPr lang="en-GB" sz="1000" b="1"/>
                <a:t> </a:t>
              </a:r>
              <a:r>
                <a:rPr lang="en-GB" b="1">
                  <a:cs typeface="Arial" charset="0"/>
                </a:rPr>
                <a:t>–</a:t>
              </a:r>
              <a:r>
                <a:rPr lang="en-GB" sz="1000" b="1">
                  <a:cs typeface="Arial" charset="0"/>
                </a:rPr>
                <a:t> </a:t>
              </a:r>
              <a:r>
                <a:rPr lang="en-GB" b="1"/>
                <a:t>Cl</a:t>
              </a:r>
            </a:p>
          </p:txBody>
        </p:sp>
        <p:sp>
          <p:nvSpPr>
            <p:cNvPr id="1002569" name="Text Box 73"/>
            <p:cNvSpPr txBox="1">
              <a:spLocks noChangeArrowheads="1"/>
            </p:cNvSpPr>
            <p:nvPr/>
          </p:nvSpPr>
          <p:spPr bwMode="auto">
            <a:xfrm>
              <a:off x="1956" y="2865"/>
              <a:ext cx="766" cy="288"/>
            </a:xfrm>
            <a:prstGeom prst="rect">
              <a:avLst/>
            </a:prstGeom>
            <a:noFill/>
            <a:ln w="9525" algn="ctr">
              <a:noFill/>
              <a:miter lim="800000"/>
              <a:headEnd/>
              <a:tailEnd/>
            </a:ln>
            <a:effectLst/>
          </p:spPr>
          <p:txBody>
            <a:bodyPr>
              <a:spAutoFit/>
            </a:bodyPr>
            <a:lstStyle/>
            <a:p>
              <a:pPr algn="ctr" eaLnBrk="0" hangingPunct="0"/>
              <a:r>
                <a:rPr lang="en-GB" b="1"/>
                <a:t>H</a:t>
              </a:r>
              <a:r>
                <a:rPr lang="en-GB" sz="1000" b="1"/>
                <a:t> </a:t>
              </a:r>
              <a:r>
                <a:rPr lang="en-GB" b="1">
                  <a:cs typeface="Arial" charset="0"/>
                </a:rPr>
                <a:t>–</a:t>
              </a:r>
              <a:r>
                <a:rPr lang="en-GB" sz="1000" b="1">
                  <a:cs typeface="Arial" charset="0"/>
                </a:rPr>
                <a:t> </a:t>
              </a:r>
              <a:r>
                <a:rPr lang="en-GB" b="1"/>
                <a:t>Cl</a:t>
              </a:r>
            </a:p>
          </p:txBody>
        </p:sp>
        <p:sp>
          <p:nvSpPr>
            <p:cNvPr id="1002571" name="Text Box 75"/>
            <p:cNvSpPr txBox="1">
              <a:spLocks noChangeArrowheads="1"/>
            </p:cNvSpPr>
            <p:nvPr/>
          </p:nvSpPr>
          <p:spPr bwMode="auto">
            <a:xfrm>
              <a:off x="2036" y="1841"/>
              <a:ext cx="606" cy="288"/>
            </a:xfrm>
            <a:prstGeom prst="rect">
              <a:avLst/>
            </a:prstGeom>
            <a:noFill/>
            <a:ln w="9525" algn="ctr">
              <a:noFill/>
              <a:miter lim="800000"/>
              <a:headEnd/>
              <a:tailEnd/>
            </a:ln>
            <a:effectLst/>
          </p:spPr>
          <p:txBody>
            <a:bodyPr>
              <a:spAutoFit/>
            </a:bodyPr>
            <a:lstStyle/>
            <a:p>
              <a:pPr algn="ctr" eaLnBrk="0" hangingPunct="0"/>
              <a:r>
                <a:rPr lang="en-GB" b="1">
                  <a:solidFill>
                    <a:srgbClr val="000066"/>
                  </a:solidFill>
                </a:rPr>
                <a:t>Bond</a:t>
              </a:r>
            </a:p>
          </p:txBody>
        </p:sp>
        <p:sp>
          <p:nvSpPr>
            <p:cNvPr id="1002572" name="Text Box 76"/>
            <p:cNvSpPr txBox="1">
              <a:spLocks noChangeArrowheads="1"/>
            </p:cNvSpPr>
            <p:nvPr/>
          </p:nvSpPr>
          <p:spPr bwMode="auto">
            <a:xfrm>
              <a:off x="2884" y="1726"/>
              <a:ext cx="1206" cy="518"/>
            </a:xfrm>
            <a:prstGeom prst="rect">
              <a:avLst/>
            </a:prstGeom>
            <a:noFill/>
            <a:ln w="9525" algn="ctr">
              <a:noFill/>
              <a:miter lim="800000"/>
              <a:headEnd/>
              <a:tailEnd/>
            </a:ln>
            <a:effectLst/>
          </p:spPr>
          <p:txBody>
            <a:bodyPr>
              <a:spAutoFit/>
            </a:bodyPr>
            <a:lstStyle/>
            <a:p>
              <a:pPr algn="ctr" eaLnBrk="0" hangingPunct="0">
                <a:spcBef>
                  <a:spcPct val="0"/>
                </a:spcBef>
              </a:pPr>
              <a:r>
                <a:rPr lang="en-GB" b="1"/>
                <a:t>Bond</a:t>
              </a:r>
            </a:p>
            <a:p>
              <a:pPr algn="ctr" eaLnBrk="0" hangingPunct="0">
                <a:spcBef>
                  <a:spcPct val="0"/>
                </a:spcBef>
              </a:pPr>
              <a:r>
                <a:rPr lang="en-GB" b="1"/>
                <a:t>energy (kJ)</a:t>
              </a:r>
            </a:p>
          </p:txBody>
        </p:sp>
        <p:sp>
          <p:nvSpPr>
            <p:cNvPr id="1002573" name="AutoShape 77"/>
            <p:cNvSpPr>
              <a:spLocks noChangeArrowheads="1"/>
            </p:cNvSpPr>
            <p:nvPr/>
          </p:nvSpPr>
          <p:spPr bwMode="auto">
            <a:xfrm>
              <a:off x="1886" y="1740"/>
              <a:ext cx="2296" cy="1412"/>
            </a:xfrm>
            <a:prstGeom prst="roundRect">
              <a:avLst>
                <a:gd name="adj" fmla="val 1852"/>
              </a:avLst>
            </a:prstGeom>
            <a:noFill/>
            <a:ln w="38100" algn="ctr">
              <a:solidFill>
                <a:srgbClr val="FF6600"/>
              </a:solidFill>
              <a:round/>
              <a:headEnd/>
              <a:tailEnd/>
            </a:ln>
            <a:effectLst/>
          </p:spPr>
          <p:txBody>
            <a:bodyPr anchor="ctr">
              <a:spAutoFit/>
            </a:bodyPr>
            <a:lstStyle/>
            <a:p>
              <a:endParaRPr lang="en-US"/>
            </a:p>
          </p:txBody>
        </p:sp>
        <p:sp>
          <p:nvSpPr>
            <p:cNvPr id="1002574" name="Line 78"/>
            <p:cNvSpPr>
              <a:spLocks noChangeShapeType="1"/>
            </p:cNvSpPr>
            <p:nvPr/>
          </p:nvSpPr>
          <p:spPr bwMode="auto">
            <a:xfrm flipH="1">
              <a:off x="2789" y="1746"/>
              <a:ext cx="3" cy="1399"/>
            </a:xfrm>
            <a:prstGeom prst="line">
              <a:avLst/>
            </a:prstGeom>
            <a:noFill/>
            <a:ln w="25400">
              <a:solidFill>
                <a:srgbClr val="FF6600"/>
              </a:solidFill>
              <a:round/>
              <a:headEnd/>
              <a:tailEnd/>
            </a:ln>
            <a:effectLst/>
          </p:spPr>
          <p:txBody>
            <a:bodyPr>
              <a:spAutoFit/>
            </a:bodyPr>
            <a:lstStyle/>
            <a:p>
              <a:endParaRPr lang="en-US"/>
            </a:p>
          </p:txBody>
        </p:sp>
        <p:sp>
          <p:nvSpPr>
            <p:cNvPr id="1002575" name="Line 79"/>
            <p:cNvSpPr>
              <a:spLocks noChangeShapeType="1"/>
            </p:cNvSpPr>
            <p:nvPr/>
          </p:nvSpPr>
          <p:spPr bwMode="auto">
            <a:xfrm flipV="1">
              <a:off x="1886" y="2553"/>
              <a:ext cx="2294" cy="5"/>
            </a:xfrm>
            <a:prstGeom prst="line">
              <a:avLst/>
            </a:prstGeom>
            <a:noFill/>
            <a:ln w="25400">
              <a:solidFill>
                <a:srgbClr val="FF6600"/>
              </a:solidFill>
              <a:round/>
              <a:headEnd/>
              <a:tailEnd/>
            </a:ln>
            <a:effectLst/>
          </p:spPr>
          <p:txBody>
            <a:bodyPr>
              <a:spAutoFit/>
            </a:bodyPr>
            <a:lstStyle/>
            <a:p>
              <a:endParaRPr lang="en-US"/>
            </a:p>
          </p:txBody>
        </p:sp>
        <p:sp>
          <p:nvSpPr>
            <p:cNvPr id="1002576" name="Line 80"/>
            <p:cNvSpPr>
              <a:spLocks noChangeShapeType="1"/>
            </p:cNvSpPr>
            <p:nvPr/>
          </p:nvSpPr>
          <p:spPr bwMode="auto">
            <a:xfrm flipV="1">
              <a:off x="1886" y="2851"/>
              <a:ext cx="2294" cy="5"/>
            </a:xfrm>
            <a:prstGeom prst="line">
              <a:avLst/>
            </a:prstGeom>
            <a:noFill/>
            <a:ln w="25400">
              <a:solidFill>
                <a:srgbClr val="FF6600"/>
              </a:solidFill>
              <a:round/>
              <a:headEnd/>
              <a:tailEnd/>
            </a:ln>
            <a:effectLst/>
          </p:spPr>
          <p:txBody>
            <a:bodyPr>
              <a:spAutoFit/>
            </a:bodyPr>
            <a:lstStyle/>
            <a:p>
              <a:endParaRPr lang="en-US"/>
            </a:p>
          </p:txBody>
        </p:sp>
        <p:sp>
          <p:nvSpPr>
            <p:cNvPr id="1002578" name="Line 82"/>
            <p:cNvSpPr>
              <a:spLocks noChangeShapeType="1"/>
            </p:cNvSpPr>
            <p:nvPr/>
          </p:nvSpPr>
          <p:spPr bwMode="auto">
            <a:xfrm flipV="1">
              <a:off x="1886" y="2236"/>
              <a:ext cx="2294" cy="5"/>
            </a:xfrm>
            <a:prstGeom prst="line">
              <a:avLst/>
            </a:prstGeom>
            <a:noFill/>
            <a:ln w="25400">
              <a:solidFill>
                <a:srgbClr val="FF6600"/>
              </a:solidFill>
              <a:round/>
              <a:headEnd/>
              <a:tailEnd/>
            </a:ln>
            <a:effectLst/>
          </p:spPr>
          <p:txBody>
            <a:bodyPr>
              <a:spAutoFit/>
            </a:bodyPr>
            <a:lstStyle/>
            <a:p>
              <a:endParaRPr lang="en-US"/>
            </a:p>
          </p:txBody>
        </p:sp>
      </p:grpSp>
      <p:pic>
        <p:nvPicPr>
          <p:cNvPr id="1002581" name="Picture 85" descr="notes_icon"/>
          <p:cNvPicPr>
            <a:picLocks noChangeAspect="1" noChangeArrowheads="1"/>
          </p:cNvPicPr>
          <p:nvPr/>
        </p:nvPicPr>
        <p:blipFill>
          <a:blip r:embed="rId3" cstate="print"/>
          <a:srcRect/>
          <a:stretch>
            <a:fillRect/>
          </a:stretch>
        </p:blipFill>
        <p:spPr bwMode="auto">
          <a:xfrm>
            <a:off x="7443788" y="150813"/>
            <a:ext cx="442912" cy="387350"/>
          </a:xfrm>
          <a:prstGeom prst="rect">
            <a:avLst/>
          </a:prstGeom>
          <a:noFill/>
        </p:spPr>
      </p:pic>
      <p:pic>
        <p:nvPicPr>
          <p:cNvPr id="1002585" name="Picture 89"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02504"/>
                                        </p:tgtEl>
                                        <p:attrNameLst>
                                          <p:attrName>style.visibility</p:attrName>
                                        </p:attrNameLst>
                                      </p:cBhvr>
                                      <p:to>
                                        <p:strVal val="visible"/>
                                      </p:to>
                                    </p:set>
                                    <p:animEffect transition="in" filter="dissolve">
                                      <p:cBhvr>
                                        <p:cTn id="7" dur="500"/>
                                        <p:tgtEl>
                                          <p:spTgt spid="10025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2583"/>
                                        </p:tgtEl>
                                        <p:attrNameLst>
                                          <p:attrName>style.visibility</p:attrName>
                                        </p:attrNameLst>
                                      </p:cBhvr>
                                      <p:to>
                                        <p:strVal val="visible"/>
                                      </p:to>
                                    </p:set>
                                    <p:animEffect transition="in" filter="wipe(left)">
                                      <p:cBhvr>
                                        <p:cTn id="12" dur="500"/>
                                        <p:tgtEl>
                                          <p:spTgt spid="100258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02562"/>
                                        </p:tgtEl>
                                        <p:attrNameLst>
                                          <p:attrName>style.visibility</p:attrName>
                                        </p:attrNameLst>
                                      </p:cBhvr>
                                      <p:to>
                                        <p:strVal val="visible"/>
                                      </p:to>
                                    </p:set>
                                    <p:anim calcmode="lin" valueType="num">
                                      <p:cBhvr additive="base">
                                        <p:cTn id="17" dur="500" fill="hold"/>
                                        <p:tgtEl>
                                          <p:spTgt spid="1002562"/>
                                        </p:tgtEl>
                                        <p:attrNameLst>
                                          <p:attrName>ppt_x</p:attrName>
                                        </p:attrNameLst>
                                      </p:cBhvr>
                                      <p:tavLst>
                                        <p:tav tm="0">
                                          <p:val>
                                            <p:strVal val="1+#ppt_w/2"/>
                                          </p:val>
                                        </p:tav>
                                        <p:tav tm="100000">
                                          <p:val>
                                            <p:strVal val="#ppt_x"/>
                                          </p:val>
                                        </p:tav>
                                      </p:tavLst>
                                    </p:anim>
                                    <p:anim calcmode="lin" valueType="num">
                                      <p:cBhvr additive="base">
                                        <p:cTn id="18" dur="500" fill="hold"/>
                                        <p:tgtEl>
                                          <p:spTgt spid="100256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1002563"/>
                                        </p:tgtEl>
                                        <p:attrNameLst>
                                          <p:attrName>style.visibility</p:attrName>
                                        </p:attrNameLst>
                                      </p:cBhvr>
                                      <p:to>
                                        <p:strVal val="visible"/>
                                      </p:to>
                                    </p:set>
                                    <p:anim calcmode="lin" valueType="num">
                                      <p:cBhvr additive="base">
                                        <p:cTn id="22" dur="500" fill="hold"/>
                                        <p:tgtEl>
                                          <p:spTgt spid="1002563"/>
                                        </p:tgtEl>
                                        <p:attrNameLst>
                                          <p:attrName>ppt_x</p:attrName>
                                        </p:attrNameLst>
                                      </p:cBhvr>
                                      <p:tavLst>
                                        <p:tav tm="0">
                                          <p:val>
                                            <p:strVal val="1+#ppt_w/2"/>
                                          </p:val>
                                        </p:tav>
                                        <p:tav tm="100000">
                                          <p:val>
                                            <p:strVal val="#ppt_x"/>
                                          </p:val>
                                        </p:tav>
                                      </p:tavLst>
                                    </p:anim>
                                    <p:anim calcmode="lin" valueType="num">
                                      <p:cBhvr additive="base">
                                        <p:cTn id="23" dur="500" fill="hold"/>
                                        <p:tgtEl>
                                          <p:spTgt spid="1002563"/>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002564"/>
                                        </p:tgtEl>
                                        <p:attrNameLst>
                                          <p:attrName>style.visibility</p:attrName>
                                        </p:attrNameLst>
                                      </p:cBhvr>
                                      <p:to>
                                        <p:strVal val="visible"/>
                                      </p:to>
                                    </p:set>
                                    <p:anim calcmode="lin" valueType="num">
                                      <p:cBhvr additive="base">
                                        <p:cTn id="27" dur="500" fill="hold"/>
                                        <p:tgtEl>
                                          <p:spTgt spid="1002564"/>
                                        </p:tgtEl>
                                        <p:attrNameLst>
                                          <p:attrName>ppt_x</p:attrName>
                                        </p:attrNameLst>
                                      </p:cBhvr>
                                      <p:tavLst>
                                        <p:tav tm="0">
                                          <p:val>
                                            <p:strVal val="1+#ppt_w/2"/>
                                          </p:val>
                                        </p:tav>
                                        <p:tav tm="100000">
                                          <p:val>
                                            <p:strVal val="#ppt_x"/>
                                          </p:val>
                                        </p:tav>
                                      </p:tavLst>
                                    </p:anim>
                                    <p:anim calcmode="lin" valueType="num">
                                      <p:cBhvr additive="base">
                                        <p:cTn id="28" dur="500" fill="hold"/>
                                        <p:tgtEl>
                                          <p:spTgt spid="100256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02503"/>
                                        </p:tgtEl>
                                        <p:attrNameLst>
                                          <p:attrName>style.visibility</p:attrName>
                                        </p:attrNameLst>
                                      </p:cBhvr>
                                      <p:to>
                                        <p:strVal val="visible"/>
                                      </p:to>
                                    </p:set>
                                    <p:animEffect transition="in" filter="dissolve">
                                      <p:cBhvr>
                                        <p:cTn id="33" dur="500"/>
                                        <p:tgtEl>
                                          <p:spTgt spid="1002503"/>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002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3" grpId="0"/>
      <p:bldP spid="1002504" grpId="0"/>
      <p:bldP spid="1002562" grpId="0"/>
      <p:bldP spid="1002563" grpId="0"/>
      <p:bldP spid="10025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641" name="AutoShape 49"/>
          <p:cNvSpPr>
            <a:spLocks noChangeArrowheads="1"/>
          </p:cNvSpPr>
          <p:nvPr/>
        </p:nvSpPr>
        <p:spPr bwMode="auto">
          <a:xfrm>
            <a:off x="741363" y="1714500"/>
            <a:ext cx="7662862" cy="1193800"/>
          </a:xfrm>
          <a:prstGeom prst="roundRect">
            <a:avLst>
              <a:gd name="adj" fmla="val 12500"/>
            </a:avLst>
          </a:prstGeom>
          <a:solidFill>
            <a:srgbClr val="FFFFCC"/>
          </a:solidFill>
          <a:ln w="38100">
            <a:solidFill>
              <a:srgbClr val="FF6600"/>
            </a:solidFill>
            <a:round/>
            <a:headEnd/>
            <a:tailEnd/>
          </a:ln>
          <a:effectLst/>
        </p:spPr>
        <p:txBody>
          <a:bodyPr wrap="none" anchor="ctr"/>
          <a:lstStyle/>
          <a:p>
            <a:endParaRPr lang="en-US"/>
          </a:p>
        </p:txBody>
      </p:sp>
      <p:sp>
        <p:nvSpPr>
          <p:cNvPr id="1006594" name="Rectangle 2"/>
          <p:cNvSpPr>
            <a:spLocks noGrp="1" noChangeArrowheads="1"/>
          </p:cNvSpPr>
          <p:nvPr>
            <p:ph type="title" idx="4294967295"/>
          </p:nvPr>
        </p:nvSpPr>
        <p:spPr/>
        <p:txBody>
          <a:bodyPr/>
          <a:lstStyle/>
          <a:p>
            <a:r>
              <a:rPr lang="en-GB"/>
              <a:t>Calculating bond energies</a:t>
            </a:r>
          </a:p>
        </p:txBody>
      </p:sp>
      <p:sp>
        <p:nvSpPr>
          <p:cNvPr id="1006616" name="Text Box 24"/>
          <p:cNvSpPr txBox="1">
            <a:spLocks noChangeArrowheads="1"/>
          </p:cNvSpPr>
          <p:nvPr/>
        </p:nvSpPr>
        <p:spPr bwMode="auto">
          <a:xfrm>
            <a:off x="563563" y="784225"/>
            <a:ext cx="7577137" cy="822325"/>
          </a:xfrm>
          <a:prstGeom prst="rect">
            <a:avLst/>
          </a:prstGeom>
          <a:noFill/>
          <a:ln w="9525">
            <a:noFill/>
            <a:miter lim="800000"/>
            <a:headEnd/>
            <a:tailEnd/>
          </a:ln>
          <a:effectLst/>
        </p:spPr>
        <p:txBody>
          <a:bodyPr>
            <a:spAutoFit/>
          </a:bodyPr>
          <a:lstStyle/>
          <a:p>
            <a:pPr eaLnBrk="0" hangingPunct="0">
              <a:spcBef>
                <a:spcPct val="0"/>
              </a:spcBef>
            </a:pPr>
            <a:r>
              <a:rPr lang="en-GB">
                <a:solidFill>
                  <a:srgbClr val="000066"/>
                </a:solidFill>
              </a:rPr>
              <a:t>What are the energy changes in the reaction between hydrogen and chlorine?</a:t>
            </a:r>
          </a:p>
        </p:txBody>
      </p:sp>
      <p:grpSp>
        <p:nvGrpSpPr>
          <p:cNvPr id="1006737" name="Group 145"/>
          <p:cNvGrpSpPr>
            <a:grpSpLocks/>
          </p:cNvGrpSpPr>
          <p:nvPr/>
        </p:nvGrpSpPr>
        <p:grpSpPr bwMode="auto">
          <a:xfrm>
            <a:off x="1341438" y="2308225"/>
            <a:ext cx="5888037" cy="549275"/>
            <a:chOff x="845" y="1454"/>
            <a:chExt cx="3709" cy="346"/>
          </a:xfrm>
        </p:grpSpPr>
        <p:sp>
          <p:nvSpPr>
            <p:cNvPr id="1006630" name="Text Box 38"/>
            <p:cNvSpPr txBox="1">
              <a:spLocks noChangeArrowheads="1"/>
            </p:cNvSpPr>
            <p:nvPr/>
          </p:nvSpPr>
          <p:spPr bwMode="auto">
            <a:xfrm>
              <a:off x="845" y="1483"/>
              <a:ext cx="501" cy="288"/>
            </a:xfrm>
            <a:prstGeom prst="rect">
              <a:avLst/>
            </a:prstGeom>
            <a:noFill/>
            <a:ln w="9525">
              <a:noFill/>
              <a:miter lim="800000"/>
              <a:headEnd/>
              <a:tailEnd/>
            </a:ln>
            <a:effectLst/>
          </p:spPr>
          <p:txBody>
            <a:bodyPr>
              <a:spAutoFit/>
            </a:bodyPr>
            <a:lstStyle/>
            <a:p>
              <a:pPr algn="ctr" eaLnBrk="0" hangingPunct="0"/>
              <a:r>
                <a:rPr lang="en-GB" b="1">
                  <a:solidFill>
                    <a:srgbClr val="000066"/>
                  </a:solidFill>
                </a:rPr>
                <a:t>H</a:t>
              </a:r>
              <a:r>
                <a:rPr lang="en-GB" b="1" baseline="-25000">
                  <a:solidFill>
                    <a:srgbClr val="000066"/>
                  </a:solidFill>
                </a:rPr>
                <a:t>2</a:t>
              </a:r>
            </a:p>
          </p:txBody>
        </p:sp>
        <p:sp>
          <p:nvSpPr>
            <p:cNvPr id="1006631" name="Text Box 39"/>
            <p:cNvSpPr txBox="1">
              <a:spLocks noChangeArrowheads="1"/>
            </p:cNvSpPr>
            <p:nvPr/>
          </p:nvSpPr>
          <p:spPr bwMode="auto">
            <a:xfrm>
              <a:off x="3901" y="1483"/>
              <a:ext cx="653" cy="288"/>
            </a:xfrm>
            <a:prstGeom prst="rect">
              <a:avLst/>
            </a:prstGeom>
            <a:noFill/>
            <a:ln w="9525">
              <a:noFill/>
              <a:miter lim="800000"/>
              <a:headEnd/>
              <a:tailEnd/>
            </a:ln>
            <a:effectLst/>
          </p:spPr>
          <p:txBody>
            <a:bodyPr>
              <a:spAutoFit/>
            </a:bodyPr>
            <a:lstStyle/>
            <a:p>
              <a:pPr algn="ctr" eaLnBrk="0" hangingPunct="0">
                <a:spcBef>
                  <a:spcPct val="0"/>
                </a:spcBef>
              </a:pPr>
              <a:r>
                <a:rPr lang="en-GB" b="1">
                  <a:solidFill>
                    <a:srgbClr val="000066"/>
                  </a:solidFill>
                </a:rPr>
                <a:t>2HCl</a:t>
              </a:r>
              <a:endParaRPr lang="en-GB" b="1" baseline="-25000">
                <a:solidFill>
                  <a:srgbClr val="000066"/>
                </a:solidFill>
              </a:endParaRPr>
            </a:p>
          </p:txBody>
        </p:sp>
        <p:sp>
          <p:nvSpPr>
            <p:cNvPr id="1006632" name="Text Box 40"/>
            <p:cNvSpPr txBox="1">
              <a:spLocks noChangeArrowheads="1"/>
            </p:cNvSpPr>
            <p:nvPr/>
          </p:nvSpPr>
          <p:spPr bwMode="auto">
            <a:xfrm>
              <a:off x="1598" y="1454"/>
              <a:ext cx="266" cy="346"/>
            </a:xfrm>
            <a:prstGeom prst="rect">
              <a:avLst/>
            </a:prstGeom>
            <a:noFill/>
            <a:ln w="9525">
              <a:noFill/>
              <a:miter lim="800000"/>
              <a:headEnd/>
              <a:tailEnd/>
            </a:ln>
            <a:effectLst/>
          </p:spPr>
          <p:txBody>
            <a:bodyPr>
              <a:spAutoFit/>
            </a:bodyPr>
            <a:lstStyle/>
            <a:p>
              <a:pPr algn="ctr" eaLnBrk="0" hangingPunct="0"/>
              <a:r>
                <a:rPr lang="en-GB" sz="3000" b="1">
                  <a:solidFill>
                    <a:srgbClr val="000066"/>
                  </a:solidFill>
                </a:rPr>
                <a:t>+</a:t>
              </a:r>
            </a:p>
          </p:txBody>
        </p:sp>
        <p:sp>
          <p:nvSpPr>
            <p:cNvPr id="1006633" name="Text Box 41"/>
            <p:cNvSpPr txBox="1">
              <a:spLocks noChangeArrowheads="1"/>
            </p:cNvSpPr>
            <p:nvPr/>
          </p:nvSpPr>
          <p:spPr bwMode="auto">
            <a:xfrm>
              <a:off x="2062" y="1483"/>
              <a:ext cx="460" cy="288"/>
            </a:xfrm>
            <a:prstGeom prst="rect">
              <a:avLst/>
            </a:prstGeom>
            <a:noFill/>
            <a:ln w="9525">
              <a:noFill/>
              <a:miter lim="800000"/>
              <a:headEnd/>
              <a:tailEnd/>
            </a:ln>
            <a:effectLst/>
          </p:spPr>
          <p:txBody>
            <a:bodyPr>
              <a:spAutoFit/>
            </a:bodyPr>
            <a:lstStyle/>
            <a:p>
              <a:pPr algn="ctr" eaLnBrk="0" hangingPunct="0"/>
              <a:r>
                <a:rPr lang="en-GB" b="1">
                  <a:solidFill>
                    <a:srgbClr val="000066"/>
                  </a:solidFill>
                </a:rPr>
                <a:t>Cl</a:t>
              </a:r>
              <a:r>
                <a:rPr lang="en-GB" b="1" baseline="-25000">
                  <a:solidFill>
                    <a:srgbClr val="000066"/>
                  </a:solidFill>
                </a:rPr>
                <a:t>2</a:t>
              </a:r>
            </a:p>
          </p:txBody>
        </p:sp>
        <p:sp>
          <p:nvSpPr>
            <p:cNvPr id="1006634" name="Text Box 42"/>
            <p:cNvSpPr txBox="1">
              <a:spLocks noChangeArrowheads="1"/>
            </p:cNvSpPr>
            <p:nvPr/>
          </p:nvSpPr>
          <p:spPr bwMode="auto">
            <a:xfrm>
              <a:off x="2844" y="1483"/>
              <a:ext cx="355" cy="288"/>
            </a:xfrm>
            <a:prstGeom prst="rect">
              <a:avLst/>
            </a:prstGeom>
            <a:noFill/>
            <a:ln w="9525">
              <a:noFill/>
              <a:miter lim="800000"/>
              <a:headEnd/>
              <a:tailEnd/>
            </a:ln>
            <a:effectLst/>
          </p:spPr>
          <p:txBody>
            <a:bodyPr>
              <a:spAutoFit/>
            </a:bodyPr>
            <a:lstStyle/>
            <a:p>
              <a:pPr algn="ctr" eaLnBrk="0" hangingPunct="0"/>
              <a:r>
                <a:rPr lang="en-GB" b="1">
                  <a:solidFill>
                    <a:srgbClr val="000066"/>
                  </a:solidFill>
                  <a:sym typeface="Monotype Sorts" pitchFamily="2" charset="2"/>
                </a:rPr>
                <a:t></a:t>
              </a:r>
            </a:p>
          </p:txBody>
        </p:sp>
      </p:grpSp>
      <p:grpSp>
        <p:nvGrpSpPr>
          <p:cNvPr id="1006736" name="Group 144"/>
          <p:cNvGrpSpPr>
            <a:grpSpLocks/>
          </p:cNvGrpSpPr>
          <p:nvPr/>
        </p:nvGrpSpPr>
        <p:grpSpPr bwMode="auto">
          <a:xfrm>
            <a:off x="920750" y="1765300"/>
            <a:ext cx="7304088" cy="549275"/>
            <a:chOff x="580" y="1112"/>
            <a:chExt cx="4601" cy="346"/>
          </a:xfrm>
        </p:grpSpPr>
        <p:sp>
          <p:nvSpPr>
            <p:cNvPr id="1006636" name="Text Box 44"/>
            <p:cNvSpPr txBox="1">
              <a:spLocks noChangeArrowheads="1"/>
            </p:cNvSpPr>
            <p:nvPr/>
          </p:nvSpPr>
          <p:spPr bwMode="auto">
            <a:xfrm>
              <a:off x="580" y="1141"/>
              <a:ext cx="1031" cy="288"/>
            </a:xfrm>
            <a:prstGeom prst="rect">
              <a:avLst/>
            </a:prstGeom>
            <a:noFill/>
            <a:ln w="9525">
              <a:noFill/>
              <a:miter lim="800000"/>
              <a:headEnd/>
              <a:tailEnd/>
            </a:ln>
            <a:effectLst/>
          </p:spPr>
          <p:txBody>
            <a:bodyPr>
              <a:spAutoFit/>
            </a:bodyPr>
            <a:lstStyle/>
            <a:p>
              <a:pPr algn="ctr" eaLnBrk="0" hangingPunct="0"/>
              <a:r>
                <a:rPr lang="en-GB" b="1">
                  <a:solidFill>
                    <a:srgbClr val="000066"/>
                  </a:solidFill>
                </a:rPr>
                <a:t>hydrogen</a:t>
              </a:r>
            </a:p>
          </p:txBody>
        </p:sp>
        <p:sp>
          <p:nvSpPr>
            <p:cNvPr id="1006637" name="Text Box 45"/>
            <p:cNvSpPr txBox="1">
              <a:spLocks noChangeArrowheads="1"/>
            </p:cNvSpPr>
            <p:nvPr/>
          </p:nvSpPr>
          <p:spPr bwMode="auto">
            <a:xfrm>
              <a:off x="3274" y="1141"/>
              <a:ext cx="1907" cy="288"/>
            </a:xfrm>
            <a:prstGeom prst="rect">
              <a:avLst/>
            </a:prstGeom>
            <a:noFill/>
            <a:ln w="9525">
              <a:noFill/>
              <a:miter lim="800000"/>
              <a:headEnd/>
              <a:tailEnd/>
            </a:ln>
            <a:effectLst/>
          </p:spPr>
          <p:txBody>
            <a:bodyPr>
              <a:spAutoFit/>
            </a:bodyPr>
            <a:lstStyle/>
            <a:p>
              <a:pPr algn="ctr" eaLnBrk="0" hangingPunct="0">
                <a:spcBef>
                  <a:spcPct val="0"/>
                </a:spcBef>
              </a:pPr>
              <a:r>
                <a:rPr lang="en-GB" b="1">
                  <a:solidFill>
                    <a:srgbClr val="000066"/>
                  </a:solidFill>
                </a:rPr>
                <a:t>hydrogen chloride</a:t>
              </a:r>
            </a:p>
          </p:txBody>
        </p:sp>
        <p:sp>
          <p:nvSpPr>
            <p:cNvPr id="1006638" name="Text Box 46"/>
            <p:cNvSpPr txBox="1">
              <a:spLocks noChangeArrowheads="1"/>
            </p:cNvSpPr>
            <p:nvPr/>
          </p:nvSpPr>
          <p:spPr bwMode="auto">
            <a:xfrm>
              <a:off x="1598" y="1112"/>
              <a:ext cx="266" cy="346"/>
            </a:xfrm>
            <a:prstGeom prst="rect">
              <a:avLst/>
            </a:prstGeom>
            <a:noFill/>
            <a:ln w="9525">
              <a:noFill/>
              <a:miter lim="800000"/>
              <a:headEnd/>
              <a:tailEnd/>
            </a:ln>
            <a:effectLst/>
          </p:spPr>
          <p:txBody>
            <a:bodyPr>
              <a:spAutoFit/>
            </a:bodyPr>
            <a:lstStyle/>
            <a:p>
              <a:pPr algn="ctr" eaLnBrk="0" hangingPunct="0"/>
              <a:r>
                <a:rPr lang="en-GB" sz="3000" b="1">
                  <a:solidFill>
                    <a:srgbClr val="000066"/>
                  </a:solidFill>
                </a:rPr>
                <a:t>+</a:t>
              </a:r>
            </a:p>
          </p:txBody>
        </p:sp>
        <p:sp>
          <p:nvSpPr>
            <p:cNvPr id="1006639" name="Text Box 47"/>
            <p:cNvSpPr txBox="1">
              <a:spLocks noChangeArrowheads="1"/>
            </p:cNvSpPr>
            <p:nvPr/>
          </p:nvSpPr>
          <p:spPr bwMode="auto">
            <a:xfrm>
              <a:off x="1902" y="1141"/>
              <a:ext cx="872" cy="288"/>
            </a:xfrm>
            <a:prstGeom prst="rect">
              <a:avLst/>
            </a:prstGeom>
            <a:noFill/>
            <a:ln w="9525">
              <a:noFill/>
              <a:miter lim="800000"/>
              <a:headEnd/>
              <a:tailEnd/>
            </a:ln>
            <a:effectLst/>
          </p:spPr>
          <p:txBody>
            <a:bodyPr>
              <a:spAutoFit/>
            </a:bodyPr>
            <a:lstStyle/>
            <a:p>
              <a:pPr algn="ctr" eaLnBrk="0" hangingPunct="0"/>
              <a:r>
                <a:rPr lang="en-GB" b="1">
                  <a:solidFill>
                    <a:srgbClr val="000066"/>
                  </a:solidFill>
                </a:rPr>
                <a:t>chlorine</a:t>
              </a:r>
            </a:p>
          </p:txBody>
        </p:sp>
        <p:sp>
          <p:nvSpPr>
            <p:cNvPr id="1006640" name="Text Box 48"/>
            <p:cNvSpPr txBox="1">
              <a:spLocks noChangeArrowheads="1"/>
            </p:cNvSpPr>
            <p:nvPr/>
          </p:nvSpPr>
          <p:spPr bwMode="auto">
            <a:xfrm>
              <a:off x="2844" y="1141"/>
              <a:ext cx="355" cy="288"/>
            </a:xfrm>
            <a:prstGeom prst="rect">
              <a:avLst/>
            </a:prstGeom>
            <a:noFill/>
            <a:ln w="9525">
              <a:noFill/>
              <a:miter lim="800000"/>
              <a:headEnd/>
              <a:tailEnd/>
            </a:ln>
            <a:effectLst/>
          </p:spPr>
          <p:txBody>
            <a:bodyPr>
              <a:spAutoFit/>
            </a:bodyPr>
            <a:lstStyle/>
            <a:p>
              <a:pPr algn="ctr" eaLnBrk="0" hangingPunct="0"/>
              <a:r>
                <a:rPr lang="en-GB" b="1">
                  <a:solidFill>
                    <a:srgbClr val="000066"/>
                  </a:solidFill>
                  <a:sym typeface="Monotype Sorts" pitchFamily="2" charset="2"/>
                </a:rPr>
                <a:t></a:t>
              </a:r>
            </a:p>
          </p:txBody>
        </p:sp>
      </p:grpSp>
      <p:sp>
        <p:nvSpPr>
          <p:cNvPr id="1006649" name="Text Box 57"/>
          <p:cNvSpPr txBox="1">
            <a:spLocks noChangeArrowheads="1"/>
          </p:cNvSpPr>
          <p:nvPr/>
        </p:nvSpPr>
        <p:spPr bwMode="auto">
          <a:xfrm>
            <a:off x="552450" y="3055938"/>
            <a:ext cx="3900488" cy="457200"/>
          </a:xfrm>
          <a:prstGeom prst="rect">
            <a:avLst/>
          </a:prstGeom>
          <a:noFill/>
          <a:ln w="9525" algn="ctr">
            <a:noFill/>
            <a:miter lim="800000"/>
            <a:headEnd/>
            <a:tailEnd/>
          </a:ln>
          <a:effectLst/>
        </p:spPr>
        <p:txBody>
          <a:bodyPr>
            <a:spAutoFit/>
          </a:bodyPr>
          <a:lstStyle/>
          <a:p>
            <a:pPr eaLnBrk="0" hangingPunct="0">
              <a:spcBef>
                <a:spcPct val="0"/>
              </a:spcBef>
            </a:pPr>
            <a:r>
              <a:rPr lang="en-GB" b="1">
                <a:solidFill>
                  <a:srgbClr val="3366FF"/>
                </a:solidFill>
              </a:rPr>
              <a:t>energy for bond-breaking</a:t>
            </a:r>
          </a:p>
        </p:txBody>
      </p:sp>
      <p:sp>
        <p:nvSpPr>
          <p:cNvPr id="1006650" name="Rectangle 58"/>
          <p:cNvSpPr>
            <a:spLocks noChangeArrowheads="1"/>
          </p:cNvSpPr>
          <p:nvPr/>
        </p:nvSpPr>
        <p:spPr bwMode="auto">
          <a:xfrm>
            <a:off x="1085850" y="3479800"/>
            <a:ext cx="2459038" cy="457200"/>
          </a:xfrm>
          <a:prstGeom prst="rect">
            <a:avLst/>
          </a:prstGeom>
          <a:noFill/>
          <a:ln w="9525" algn="ctr">
            <a:noFill/>
            <a:miter lim="800000"/>
            <a:headEnd/>
            <a:tailEnd/>
          </a:ln>
          <a:effectLst/>
        </p:spPr>
        <p:txBody>
          <a:bodyPr wrap="none">
            <a:spAutoFit/>
          </a:bodyPr>
          <a:lstStyle/>
          <a:p>
            <a:pPr eaLnBrk="0" hangingPunct="0"/>
            <a:r>
              <a:rPr lang="en-GB"/>
              <a:t>= H</a:t>
            </a:r>
            <a:r>
              <a:rPr lang="en-GB" sz="1000"/>
              <a:t> </a:t>
            </a:r>
            <a:r>
              <a:rPr lang="en-GB"/>
              <a:t>–</a:t>
            </a:r>
            <a:r>
              <a:rPr lang="en-GB" sz="1000"/>
              <a:t> </a:t>
            </a:r>
            <a:r>
              <a:rPr lang="en-GB"/>
              <a:t>H  +  Cl</a:t>
            </a:r>
            <a:r>
              <a:rPr lang="en-GB" sz="1000"/>
              <a:t> </a:t>
            </a:r>
            <a:r>
              <a:rPr lang="en-GB"/>
              <a:t>–</a:t>
            </a:r>
            <a:r>
              <a:rPr lang="en-GB" sz="1000"/>
              <a:t> </a:t>
            </a:r>
            <a:r>
              <a:rPr lang="en-GB"/>
              <a:t>Cl</a:t>
            </a:r>
          </a:p>
        </p:txBody>
      </p:sp>
      <p:sp>
        <p:nvSpPr>
          <p:cNvPr id="1006651" name="Rectangle 59"/>
          <p:cNvSpPr>
            <a:spLocks noChangeArrowheads="1"/>
          </p:cNvSpPr>
          <p:nvPr/>
        </p:nvSpPr>
        <p:spPr bwMode="auto">
          <a:xfrm>
            <a:off x="1085850" y="3903663"/>
            <a:ext cx="2659063" cy="457200"/>
          </a:xfrm>
          <a:prstGeom prst="rect">
            <a:avLst/>
          </a:prstGeom>
          <a:noFill/>
          <a:ln w="9525" algn="ctr">
            <a:noFill/>
            <a:miter lim="800000"/>
            <a:headEnd/>
            <a:tailEnd/>
          </a:ln>
          <a:effectLst/>
        </p:spPr>
        <p:txBody>
          <a:bodyPr wrap="none">
            <a:spAutoFit/>
          </a:bodyPr>
          <a:lstStyle/>
          <a:p>
            <a:pPr eaLnBrk="0" hangingPunct="0"/>
            <a:r>
              <a:rPr lang="en-GB"/>
              <a:t>= 432</a:t>
            </a:r>
            <a:r>
              <a:rPr lang="en-GB" sz="1000"/>
              <a:t> </a:t>
            </a:r>
            <a:r>
              <a:rPr lang="en-GB"/>
              <a:t>kJ  +  240</a:t>
            </a:r>
            <a:r>
              <a:rPr lang="en-GB" sz="1000"/>
              <a:t> </a:t>
            </a:r>
            <a:r>
              <a:rPr lang="en-GB"/>
              <a:t>kJ</a:t>
            </a:r>
          </a:p>
        </p:txBody>
      </p:sp>
      <p:sp>
        <p:nvSpPr>
          <p:cNvPr id="1006652" name="Rectangle 60"/>
          <p:cNvSpPr>
            <a:spLocks noChangeArrowheads="1"/>
          </p:cNvSpPr>
          <p:nvPr/>
        </p:nvSpPr>
        <p:spPr bwMode="auto">
          <a:xfrm>
            <a:off x="1085850" y="4325938"/>
            <a:ext cx="1330325" cy="457200"/>
          </a:xfrm>
          <a:prstGeom prst="rect">
            <a:avLst/>
          </a:prstGeom>
          <a:noFill/>
          <a:ln w="9525" algn="ctr">
            <a:noFill/>
            <a:miter lim="800000"/>
            <a:headEnd/>
            <a:tailEnd/>
          </a:ln>
          <a:effectLst/>
        </p:spPr>
        <p:txBody>
          <a:bodyPr wrap="none">
            <a:spAutoFit/>
          </a:bodyPr>
          <a:lstStyle/>
          <a:p>
            <a:pPr eaLnBrk="0" hangingPunct="0"/>
            <a:r>
              <a:rPr lang="en-GB">
                <a:solidFill>
                  <a:srgbClr val="000066"/>
                </a:solidFill>
              </a:rPr>
              <a:t>= </a:t>
            </a:r>
            <a:r>
              <a:rPr lang="en-GB" b="1">
                <a:solidFill>
                  <a:srgbClr val="3366FF"/>
                </a:solidFill>
              </a:rPr>
              <a:t>672</a:t>
            </a:r>
            <a:r>
              <a:rPr lang="en-GB" sz="1000">
                <a:solidFill>
                  <a:srgbClr val="3366FF"/>
                </a:solidFill>
              </a:rPr>
              <a:t> </a:t>
            </a:r>
            <a:r>
              <a:rPr lang="en-GB" b="1">
                <a:solidFill>
                  <a:srgbClr val="3366FF"/>
                </a:solidFill>
              </a:rPr>
              <a:t>kJ</a:t>
            </a:r>
          </a:p>
        </p:txBody>
      </p:sp>
      <p:sp>
        <p:nvSpPr>
          <p:cNvPr id="1006704" name="Rectangle 112"/>
          <p:cNvSpPr>
            <a:spLocks noChangeArrowheads="1"/>
          </p:cNvSpPr>
          <p:nvPr/>
        </p:nvSpPr>
        <p:spPr bwMode="auto">
          <a:xfrm>
            <a:off x="5251450" y="3479800"/>
            <a:ext cx="2290763" cy="457200"/>
          </a:xfrm>
          <a:prstGeom prst="rect">
            <a:avLst/>
          </a:prstGeom>
          <a:noFill/>
          <a:ln w="9525" algn="ctr">
            <a:noFill/>
            <a:miter lim="800000"/>
            <a:headEnd/>
            <a:tailEnd/>
          </a:ln>
          <a:effectLst/>
        </p:spPr>
        <p:txBody>
          <a:bodyPr wrap="none">
            <a:spAutoFit/>
          </a:bodyPr>
          <a:lstStyle/>
          <a:p>
            <a:pPr eaLnBrk="0" hangingPunct="0"/>
            <a:r>
              <a:rPr lang="en-GB"/>
              <a:t>= H</a:t>
            </a:r>
            <a:r>
              <a:rPr lang="en-GB" sz="1000"/>
              <a:t> </a:t>
            </a:r>
            <a:r>
              <a:rPr lang="en-GB"/>
              <a:t>–</a:t>
            </a:r>
            <a:r>
              <a:rPr lang="en-GB" sz="1000"/>
              <a:t> </a:t>
            </a:r>
            <a:r>
              <a:rPr lang="en-GB"/>
              <a:t>Cl + H</a:t>
            </a:r>
            <a:r>
              <a:rPr lang="en-GB" sz="1000"/>
              <a:t> </a:t>
            </a:r>
            <a:r>
              <a:rPr lang="en-GB"/>
              <a:t>–</a:t>
            </a:r>
            <a:r>
              <a:rPr lang="en-GB" sz="1000"/>
              <a:t> </a:t>
            </a:r>
            <a:r>
              <a:rPr lang="en-GB"/>
              <a:t>Cl</a:t>
            </a:r>
          </a:p>
        </p:txBody>
      </p:sp>
      <p:sp>
        <p:nvSpPr>
          <p:cNvPr id="1006705" name="Rectangle 113"/>
          <p:cNvSpPr>
            <a:spLocks noChangeArrowheads="1"/>
          </p:cNvSpPr>
          <p:nvPr/>
        </p:nvSpPr>
        <p:spPr bwMode="auto">
          <a:xfrm>
            <a:off x="5251450" y="3903663"/>
            <a:ext cx="2659063" cy="457200"/>
          </a:xfrm>
          <a:prstGeom prst="rect">
            <a:avLst/>
          </a:prstGeom>
          <a:noFill/>
          <a:ln w="9525" algn="ctr">
            <a:noFill/>
            <a:miter lim="800000"/>
            <a:headEnd/>
            <a:tailEnd/>
          </a:ln>
          <a:effectLst/>
        </p:spPr>
        <p:txBody>
          <a:bodyPr wrap="none">
            <a:spAutoFit/>
          </a:bodyPr>
          <a:lstStyle/>
          <a:p>
            <a:pPr eaLnBrk="0" hangingPunct="0"/>
            <a:r>
              <a:rPr lang="en-GB"/>
              <a:t>= 428</a:t>
            </a:r>
            <a:r>
              <a:rPr lang="en-GB" sz="1000"/>
              <a:t> </a:t>
            </a:r>
            <a:r>
              <a:rPr lang="en-GB"/>
              <a:t>kJ  +  428</a:t>
            </a:r>
            <a:r>
              <a:rPr lang="en-GB" sz="1000"/>
              <a:t> </a:t>
            </a:r>
            <a:r>
              <a:rPr lang="en-GB"/>
              <a:t>kJ</a:t>
            </a:r>
          </a:p>
        </p:txBody>
      </p:sp>
      <p:sp>
        <p:nvSpPr>
          <p:cNvPr id="1006706" name="Rectangle 114"/>
          <p:cNvSpPr>
            <a:spLocks noChangeArrowheads="1"/>
          </p:cNvSpPr>
          <p:nvPr/>
        </p:nvSpPr>
        <p:spPr bwMode="auto">
          <a:xfrm>
            <a:off x="5251450" y="4325938"/>
            <a:ext cx="1330325" cy="457200"/>
          </a:xfrm>
          <a:prstGeom prst="rect">
            <a:avLst/>
          </a:prstGeom>
          <a:noFill/>
          <a:ln w="9525" algn="ctr">
            <a:noFill/>
            <a:miter lim="800000"/>
            <a:headEnd/>
            <a:tailEnd/>
          </a:ln>
          <a:effectLst/>
        </p:spPr>
        <p:txBody>
          <a:bodyPr wrap="none">
            <a:spAutoFit/>
          </a:bodyPr>
          <a:lstStyle/>
          <a:p>
            <a:pPr eaLnBrk="0" hangingPunct="0"/>
            <a:r>
              <a:rPr lang="en-GB">
                <a:solidFill>
                  <a:srgbClr val="000066"/>
                </a:solidFill>
              </a:rPr>
              <a:t>= </a:t>
            </a:r>
            <a:r>
              <a:rPr lang="en-GB" b="1">
                <a:solidFill>
                  <a:srgbClr val="FF0000"/>
                </a:solidFill>
              </a:rPr>
              <a:t>856</a:t>
            </a:r>
            <a:r>
              <a:rPr lang="en-GB" sz="1000">
                <a:solidFill>
                  <a:srgbClr val="FF0000"/>
                </a:solidFill>
              </a:rPr>
              <a:t> </a:t>
            </a:r>
            <a:r>
              <a:rPr lang="en-GB" b="1">
                <a:solidFill>
                  <a:srgbClr val="FF0000"/>
                </a:solidFill>
              </a:rPr>
              <a:t>kJ</a:t>
            </a:r>
          </a:p>
        </p:txBody>
      </p:sp>
      <p:sp>
        <p:nvSpPr>
          <p:cNvPr id="1006708" name="Text Box 116"/>
          <p:cNvSpPr txBox="1">
            <a:spLocks noChangeArrowheads="1"/>
          </p:cNvSpPr>
          <p:nvPr/>
        </p:nvSpPr>
        <p:spPr bwMode="auto">
          <a:xfrm>
            <a:off x="4641850" y="3055938"/>
            <a:ext cx="3976688" cy="457200"/>
          </a:xfrm>
          <a:prstGeom prst="rect">
            <a:avLst/>
          </a:prstGeom>
          <a:noFill/>
          <a:ln w="9525" algn="ctr">
            <a:noFill/>
            <a:miter lim="800000"/>
            <a:headEnd/>
            <a:tailEnd/>
          </a:ln>
          <a:effectLst/>
        </p:spPr>
        <p:txBody>
          <a:bodyPr>
            <a:spAutoFit/>
          </a:bodyPr>
          <a:lstStyle/>
          <a:p>
            <a:pPr eaLnBrk="0" hangingPunct="0">
              <a:spcBef>
                <a:spcPct val="0"/>
              </a:spcBef>
            </a:pPr>
            <a:r>
              <a:rPr lang="en-GB" b="1">
                <a:solidFill>
                  <a:srgbClr val="FF0000"/>
                </a:solidFill>
              </a:rPr>
              <a:t>energy from bond-making</a:t>
            </a:r>
          </a:p>
        </p:txBody>
      </p:sp>
      <p:sp>
        <p:nvSpPr>
          <p:cNvPr id="1006726" name="Rectangle 134"/>
          <p:cNvSpPr>
            <a:spLocks noChangeArrowheads="1"/>
          </p:cNvSpPr>
          <p:nvPr/>
        </p:nvSpPr>
        <p:spPr bwMode="auto">
          <a:xfrm>
            <a:off x="4341813" y="4991100"/>
            <a:ext cx="3481387" cy="457200"/>
          </a:xfrm>
          <a:prstGeom prst="rect">
            <a:avLst/>
          </a:prstGeom>
          <a:noFill/>
          <a:ln w="9525" algn="ctr">
            <a:noFill/>
            <a:miter lim="800000"/>
            <a:headEnd/>
            <a:tailEnd/>
          </a:ln>
          <a:effectLst/>
        </p:spPr>
        <p:txBody>
          <a:bodyPr wrap="none">
            <a:spAutoFit/>
          </a:bodyPr>
          <a:lstStyle/>
          <a:p>
            <a:pPr eaLnBrk="0" hangingPunct="0"/>
            <a:r>
              <a:rPr lang="en-GB"/>
              <a:t>= energy out – energy in</a:t>
            </a:r>
          </a:p>
        </p:txBody>
      </p:sp>
      <p:sp>
        <p:nvSpPr>
          <p:cNvPr id="1006727" name="Rectangle 135"/>
          <p:cNvSpPr>
            <a:spLocks noChangeArrowheads="1"/>
          </p:cNvSpPr>
          <p:nvPr/>
        </p:nvSpPr>
        <p:spPr bwMode="auto">
          <a:xfrm>
            <a:off x="4341813" y="5414963"/>
            <a:ext cx="2482850" cy="457200"/>
          </a:xfrm>
          <a:prstGeom prst="rect">
            <a:avLst/>
          </a:prstGeom>
          <a:noFill/>
          <a:ln w="9525" algn="ctr">
            <a:noFill/>
            <a:miter lim="800000"/>
            <a:headEnd/>
            <a:tailEnd/>
          </a:ln>
          <a:effectLst/>
        </p:spPr>
        <p:txBody>
          <a:bodyPr wrap="none">
            <a:spAutoFit/>
          </a:bodyPr>
          <a:lstStyle/>
          <a:p>
            <a:pPr eaLnBrk="0" hangingPunct="0"/>
            <a:r>
              <a:rPr lang="en-GB">
                <a:solidFill>
                  <a:srgbClr val="000066"/>
                </a:solidFill>
              </a:rPr>
              <a:t>= 856</a:t>
            </a:r>
            <a:r>
              <a:rPr lang="en-GB" sz="1000">
                <a:solidFill>
                  <a:srgbClr val="000066"/>
                </a:solidFill>
              </a:rPr>
              <a:t> </a:t>
            </a:r>
            <a:r>
              <a:rPr lang="en-GB">
                <a:solidFill>
                  <a:srgbClr val="000066"/>
                </a:solidFill>
              </a:rPr>
              <a:t>kJ – 672</a:t>
            </a:r>
            <a:r>
              <a:rPr lang="en-GB" sz="1000">
                <a:solidFill>
                  <a:srgbClr val="000066"/>
                </a:solidFill>
              </a:rPr>
              <a:t> </a:t>
            </a:r>
            <a:r>
              <a:rPr lang="en-GB">
                <a:solidFill>
                  <a:srgbClr val="000066"/>
                </a:solidFill>
              </a:rPr>
              <a:t>kJ</a:t>
            </a:r>
          </a:p>
        </p:txBody>
      </p:sp>
      <p:sp>
        <p:nvSpPr>
          <p:cNvPr id="1006728" name="Rectangle 136"/>
          <p:cNvSpPr>
            <a:spLocks noChangeArrowheads="1"/>
          </p:cNvSpPr>
          <p:nvPr/>
        </p:nvSpPr>
        <p:spPr bwMode="auto">
          <a:xfrm>
            <a:off x="4341813" y="5837238"/>
            <a:ext cx="1330325" cy="457200"/>
          </a:xfrm>
          <a:prstGeom prst="rect">
            <a:avLst/>
          </a:prstGeom>
          <a:noFill/>
          <a:ln w="9525" algn="ctr">
            <a:noFill/>
            <a:miter lim="800000"/>
            <a:headEnd/>
            <a:tailEnd/>
          </a:ln>
          <a:effectLst/>
        </p:spPr>
        <p:txBody>
          <a:bodyPr wrap="none">
            <a:spAutoFit/>
          </a:bodyPr>
          <a:lstStyle/>
          <a:p>
            <a:pPr eaLnBrk="0" hangingPunct="0"/>
            <a:r>
              <a:rPr lang="en-GB"/>
              <a:t>= </a:t>
            </a:r>
            <a:r>
              <a:rPr lang="en-GB" b="1">
                <a:solidFill>
                  <a:srgbClr val="FF6600"/>
                </a:solidFill>
              </a:rPr>
              <a:t>184</a:t>
            </a:r>
            <a:r>
              <a:rPr lang="en-GB" sz="1000">
                <a:solidFill>
                  <a:srgbClr val="FF6600"/>
                </a:solidFill>
              </a:rPr>
              <a:t> </a:t>
            </a:r>
            <a:r>
              <a:rPr lang="en-GB" b="1">
                <a:solidFill>
                  <a:srgbClr val="FF6600"/>
                </a:solidFill>
              </a:rPr>
              <a:t>kJ</a:t>
            </a:r>
          </a:p>
        </p:txBody>
      </p:sp>
      <p:sp>
        <p:nvSpPr>
          <p:cNvPr id="1006729" name="Text Box 137"/>
          <p:cNvSpPr txBox="1">
            <a:spLocks noChangeArrowheads="1"/>
          </p:cNvSpPr>
          <p:nvPr/>
        </p:nvSpPr>
        <p:spPr bwMode="auto">
          <a:xfrm>
            <a:off x="1320800" y="4991100"/>
            <a:ext cx="3062288" cy="457200"/>
          </a:xfrm>
          <a:prstGeom prst="rect">
            <a:avLst/>
          </a:prstGeom>
          <a:noFill/>
          <a:ln w="9525" algn="ctr">
            <a:noFill/>
            <a:miter lim="800000"/>
            <a:headEnd/>
            <a:tailEnd/>
          </a:ln>
          <a:effectLst/>
        </p:spPr>
        <p:txBody>
          <a:bodyPr wrap="none">
            <a:spAutoFit/>
          </a:bodyPr>
          <a:lstStyle/>
          <a:p>
            <a:pPr eaLnBrk="0" hangingPunct="0">
              <a:spcBef>
                <a:spcPct val="0"/>
              </a:spcBef>
            </a:pPr>
            <a:r>
              <a:rPr lang="en-GB" b="1">
                <a:solidFill>
                  <a:srgbClr val="FF6600"/>
                </a:solidFill>
              </a:rPr>
              <a:t>total energy change</a:t>
            </a:r>
            <a:endParaRPr lang="en-GB">
              <a:solidFill>
                <a:srgbClr val="FF6600"/>
              </a:solidFill>
            </a:endParaRPr>
          </a:p>
        </p:txBody>
      </p:sp>
      <p:pic>
        <p:nvPicPr>
          <p:cNvPr id="1006731" name="Picture 139" descr="notes_icon"/>
          <p:cNvPicPr>
            <a:picLocks noChangeAspect="1" noChangeArrowheads="1"/>
          </p:cNvPicPr>
          <p:nvPr/>
        </p:nvPicPr>
        <p:blipFill>
          <a:blip r:embed="rId3" cstate="print"/>
          <a:srcRect/>
          <a:stretch>
            <a:fillRect/>
          </a:stretch>
        </p:blipFill>
        <p:spPr bwMode="auto">
          <a:xfrm>
            <a:off x="7443788" y="150813"/>
            <a:ext cx="442912" cy="387350"/>
          </a:xfrm>
          <a:prstGeom prst="rect">
            <a:avLst/>
          </a:prstGeom>
          <a:noFill/>
        </p:spPr>
      </p:pic>
      <p:pic>
        <p:nvPicPr>
          <p:cNvPr id="1006735" name="Picture 143"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6641"/>
                                        </p:tgtEl>
                                        <p:attrNameLst>
                                          <p:attrName>style.visibility</p:attrName>
                                        </p:attrNameLst>
                                      </p:cBhvr>
                                      <p:to>
                                        <p:strVal val="visible"/>
                                      </p:to>
                                    </p:set>
                                    <p:anim calcmode="lin" valueType="num">
                                      <p:cBhvr>
                                        <p:cTn id="7" dur="500" fill="hold"/>
                                        <p:tgtEl>
                                          <p:spTgt spid="1006641"/>
                                        </p:tgtEl>
                                        <p:attrNameLst>
                                          <p:attrName>ppt_w</p:attrName>
                                        </p:attrNameLst>
                                      </p:cBhvr>
                                      <p:tavLst>
                                        <p:tav tm="0">
                                          <p:val>
                                            <p:fltVal val="0"/>
                                          </p:val>
                                        </p:tav>
                                        <p:tav tm="100000">
                                          <p:val>
                                            <p:strVal val="#ppt_w"/>
                                          </p:val>
                                        </p:tav>
                                      </p:tavLst>
                                    </p:anim>
                                    <p:anim calcmode="lin" valueType="num">
                                      <p:cBhvr>
                                        <p:cTn id="8" dur="500" fill="hold"/>
                                        <p:tgtEl>
                                          <p:spTgt spid="100664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06736"/>
                                        </p:tgtEl>
                                        <p:attrNameLst>
                                          <p:attrName>style.visibility</p:attrName>
                                        </p:attrNameLst>
                                      </p:cBhvr>
                                      <p:to>
                                        <p:strVal val="visible"/>
                                      </p:to>
                                    </p:set>
                                    <p:animEffect transition="in" filter="wipe(left)">
                                      <p:cBhvr>
                                        <p:cTn id="12" dur="500"/>
                                        <p:tgtEl>
                                          <p:spTgt spid="100673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006737"/>
                                        </p:tgtEl>
                                        <p:attrNameLst>
                                          <p:attrName>style.visibility</p:attrName>
                                        </p:attrNameLst>
                                      </p:cBhvr>
                                      <p:to>
                                        <p:strVal val="visible"/>
                                      </p:to>
                                    </p:set>
                                    <p:animEffect transition="in" filter="wipe(left)">
                                      <p:cBhvr>
                                        <p:cTn id="16" dur="500"/>
                                        <p:tgtEl>
                                          <p:spTgt spid="100673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06649"/>
                                        </p:tgtEl>
                                        <p:attrNameLst>
                                          <p:attrName>style.visibility</p:attrName>
                                        </p:attrNameLst>
                                      </p:cBhvr>
                                      <p:to>
                                        <p:strVal val="visible"/>
                                      </p:to>
                                    </p:set>
                                    <p:animEffect transition="in" filter="dissolve">
                                      <p:cBhvr>
                                        <p:cTn id="21" dur="500"/>
                                        <p:tgtEl>
                                          <p:spTgt spid="100664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006650"/>
                                        </p:tgtEl>
                                        <p:attrNameLst>
                                          <p:attrName>style.visibility</p:attrName>
                                        </p:attrNameLst>
                                      </p:cBhvr>
                                      <p:to>
                                        <p:strVal val="visible"/>
                                      </p:to>
                                    </p:set>
                                    <p:animEffect transition="in" filter="dissolve">
                                      <p:cBhvr>
                                        <p:cTn id="26" dur="500"/>
                                        <p:tgtEl>
                                          <p:spTgt spid="100665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06651"/>
                                        </p:tgtEl>
                                        <p:attrNameLst>
                                          <p:attrName>style.visibility</p:attrName>
                                        </p:attrNameLst>
                                      </p:cBhvr>
                                      <p:to>
                                        <p:strVal val="visible"/>
                                      </p:to>
                                    </p:set>
                                    <p:animEffect transition="in" filter="dissolve">
                                      <p:cBhvr>
                                        <p:cTn id="31" dur="500"/>
                                        <p:tgtEl>
                                          <p:spTgt spid="100665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006652"/>
                                        </p:tgtEl>
                                        <p:attrNameLst>
                                          <p:attrName>style.visibility</p:attrName>
                                        </p:attrNameLst>
                                      </p:cBhvr>
                                      <p:to>
                                        <p:strVal val="visible"/>
                                      </p:to>
                                    </p:set>
                                    <p:animEffect transition="in" filter="dissolve">
                                      <p:cBhvr>
                                        <p:cTn id="36" dur="500"/>
                                        <p:tgtEl>
                                          <p:spTgt spid="100665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06708"/>
                                        </p:tgtEl>
                                        <p:attrNameLst>
                                          <p:attrName>style.visibility</p:attrName>
                                        </p:attrNameLst>
                                      </p:cBhvr>
                                      <p:to>
                                        <p:strVal val="visible"/>
                                      </p:to>
                                    </p:set>
                                    <p:animEffect transition="in" filter="dissolve">
                                      <p:cBhvr>
                                        <p:cTn id="41" dur="500"/>
                                        <p:tgtEl>
                                          <p:spTgt spid="100670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006704"/>
                                        </p:tgtEl>
                                        <p:attrNameLst>
                                          <p:attrName>style.visibility</p:attrName>
                                        </p:attrNameLst>
                                      </p:cBhvr>
                                      <p:to>
                                        <p:strVal val="visible"/>
                                      </p:to>
                                    </p:set>
                                    <p:animEffect transition="in" filter="dissolve">
                                      <p:cBhvr>
                                        <p:cTn id="46" dur="500"/>
                                        <p:tgtEl>
                                          <p:spTgt spid="1006704"/>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06705"/>
                                        </p:tgtEl>
                                        <p:attrNameLst>
                                          <p:attrName>style.visibility</p:attrName>
                                        </p:attrNameLst>
                                      </p:cBhvr>
                                      <p:to>
                                        <p:strVal val="visible"/>
                                      </p:to>
                                    </p:set>
                                    <p:animEffect transition="in" filter="dissolve">
                                      <p:cBhvr>
                                        <p:cTn id="51" dur="500"/>
                                        <p:tgtEl>
                                          <p:spTgt spid="100670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06706"/>
                                        </p:tgtEl>
                                        <p:attrNameLst>
                                          <p:attrName>style.visibility</p:attrName>
                                        </p:attrNameLst>
                                      </p:cBhvr>
                                      <p:to>
                                        <p:strVal val="visible"/>
                                      </p:to>
                                    </p:set>
                                    <p:animEffect transition="in" filter="dissolve">
                                      <p:cBhvr>
                                        <p:cTn id="56" dur="500"/>
                                        <p:tgtEl>
                                          <p:spTgt spid="100670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06729"/>
                                        </p:tgtEl>
                                        <p:attrNameLst>
                                          <p:attrName>style.visibility</p:attrName>
                                        </p:attrNameLst>
                                      </p:cBhvr>
                                      <p:to>
                                        <p:strVal val="visible"/>
                                      </p:to>
                                    </p:set>
                                    <p:animEffect transition="in" filter="dissolve">
                                      <p:cBhvr>
                                        <p:cTn id="61" dur="500"/>
                                        <p:tgtEl>
                                          <p:spTgt spid="100672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006726"/>
                                        </p:tgtEl>
                                        <p:attrNameLst>
                                          <p:attrName>style.visibility</p:attrName>
                                        </p:attrNameLst>
                                      </p:cBhvr>
                                      <p:to>
                                        <p:strVal val="visible"/>
                                      </p:to>
                                    </p:set>
                                    <p:animEffect transition="in" filter="dissolve">
                                      <p:cBhvr>
                                        <p:cTn id="64" dur="500"/>
                                        <p:tgtEl>
                                          <p:spTgt spid="1006726"/>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006727"/>
                                        </p:tgtEl>
                                        <p:attrNameLst>
                                          <p:attrName>style.visibility</p:attrName>
                                        </p:attrNameLst>
                                      </p:cBhvr>
                                      <p:to>
                                        <p:strVal val="visible"/>
                                      </p:to>
                                    </p:set>
                                    <p:animEffect transition="in" filter="dissolve">
                                      <p:cBhvr>
                                        <p:cTn id="69" dur="500"/>
                                        <p:tgtEl>
                                          <p:spTgt spid="1006727"/>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006728"/>
                                        </p:tgtEl>
                                        <p:attrNameLst>
                                          <p:attrName>style.visibility</p:attrName>
                                        </p:attrNameLst>
                                      </p:cBhvr>
                                      <p:to>
                                        <p:strVal val="visible"/>
                                      </p:to>
                                    </p:set>
                                    <p:animEffect transition="in" filter="dissolve">
                                      <p:cBhvr>
                                        <p:cTn id="74" dur="500"/>
                                        <p:tgtEl>
                                          <p:spTgt spid="1006728"/>
                                        </p:tgtEl>
                                      </p:cBhvr>
                                    </p:animEffect>
                                  </p:childTnLst>
                                </p:cTn>
                              </p:par>
                            </p:childTnLst>
                          </p:cTn>
                        </p:par>
                        <p:par>
                          <p:cTn id="75" fill="hold">
                            <p:stCondLst>
                              <p:cond delay="500"/>
                            </p:stCondLst>
                            <p:childTnLst>
                              <p:par>
                                <p:cTn id="76" presetID="1" presetClass="entr" presetSubtype="0" fill="hold" nodeType="afterEffect">
                                  <p:stCondLst>
                                    <p:cond delay="0"/>
                                  </p:stCondLst>
                                  <p:childTnLst>
                                    <p:set>
                                      <p:cBhvr>
                                        <p:cTn id="77" dur="1" fill="hold">
                                          <p:stCondLst>
                                            <p:cond delay="0"/>
                                          </p:stCondLst>
                                        </p:cTn>
                                        <p:tgtEl>
                                          <p:spTgt spid="1006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641" grpId="0" animBg="1"/>
      <p:bldP spid="1006649" grpId="0"/>
      <p:bldP spid="1006650" grpId="0"/>
      <p:bldP spid="1006651" grpId="0"/>
      <p:bldP spid="1006652" grpId="0"/>
      <p:bldP spid="1006704" grpId="0"/>
      <p:bldP spid="1006705" grpId="0"/>
      <p:bldP spid="1006706" grpId="0"/>
      <p:bldP spid="1006708" grpId="0"/>
      <p:bldP spid="1006726" grpId="0"/>
      <p:bldP spid="1006727" grpId="0"/>
      <p:bldP spid="1006728" grpId="0"/>
      <p:bldP spid="10067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5" name="Rectangle 7"/>
          <p:cNvSpPr>
            <a:spLocks noGrp="1" noChangeArrowheads="1"/>
          </p:cNvSpPr>
          <p:nvPr>
            <p:ph type="title" idx="4294967295"/>
          </p:nvPr>
        </p:nvSpPr>
        <p:spPr/>
        <p:txBody>
          <a:bodyPr/>
          <a:lstStyle/>
          <a:p>
            <a:r>
              <a:rPr lang="en-GB"/>
              <a:t>Energy level diagram for H</a:t>
            </a:r>
            <a:r>
              <a:rPr lang="en-GB" baseline="-25000"/>
              <a:t>2</a:t>
            </a:r>
            <a:r>
              <a:rPr lang="en-GB"/>
              <a:t> + Cl</a:t>
            </a:r>
            <a:r>
              <a:rPr lang="en-GB" baseline="-25000"/>
              <a:t>2</a:t>
            </a:r>
          </a:p>
        </p:txBody>
      </p:sp>
      <p:pic>
        <p:nvPicPr>
          <p:cNvPr id="1010696" name="Picture 8"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1010703" name="Picture 15"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1010705" name="ShockwaveFlash1" r:id="rId2" imgW="8699841" imgH="5308975"/>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5" name="Text Box 3"/>
          <p:cNvSpPr txBox="1">
            <a:spLocks noChangeArrowheads="1"/>
          </p:cNvSpPr>
          <p:nvPr/>
        </p:nvSpPr>
        <p:spPr bwMode="auto">
          <a:xfrm>
            <a:off x="563563" y="784225"/>
            <a:ext cx="6962775" cy="457200"/>
          </a:xfrm>
          <a:prstGeom prst="rect">
            <a:avLst/>
          </a:prstGeom>
          <a:noFill/>
          <a:ln w="9525">
            <a:noFill/>
            <a:miter lim="800000"/>
            <a:headEnd/>
            <a:tailEnd/>
          </a:ln>
          <a:effectLst/>
        </p:spPr>
        <p:txBody>
          <a:bodyPr>
            <a:spAutoFit/>
          </a:bodyPr>
          <a:lstStyle/>
          <a:p>
            <a:pPr eaLnBrk="0" hangingPunct="0">
              <a:spcBef>
                <a:spcPct val="0"/>
              </a:spcBef>
            </a:pPr>
            <a:r>
              <a:rPr lang="en-GB">
                <a:solidFill>
                  <a:srgbClr val="000066"/>
                </a:solidFill>
              </a:rPr>
              <a:t>What are exothermic and endothermic reactions?</a:t>
            </a:r>
          </a:p>
        </p:txBody>
      </p:sp>
      <p:sp>
        <p:nvSpPr>
          <p:cNvPr id="1037317" name="Text Box 5"/>
          <p:cNvSpPr txBox="1">
            <a:spLocks noChangeArrowheads="1"/>
          </p:cNvSpPr>
          <p:nvPr/>
        </p:nvSpPr>
        <p:spPr bwMode="auto">
          <a:xfrm>
            <a:off x="563563" y="1652588"/>
            <a:ext cx="7978775" cy="457200"/>
          </a:xfrm>
          <a:prstGeom prst="rect">
            <a:avLst/>
          </a:prstGeom>
          <a:noFill/>
          <a:ln w="9525">
            <a:noFill/>
            <a:miter lim="800000"/>
            <a:headEnd/>
            <a:tailEnd/>
          </a:ln>
          <a:effectLst/>
        </p:spPr>
        <p:txBody>
          <a:bodyPr>
            <a:spAutoFit/>
          </a:bodyPr>
          <a:lstStyle/>
          <a:p>
            <a:pPr eaLnBrk="0" hangingPunct="0">
              <a:spcBef>
                <a:spcPct val="0"/>
              </a:spcBef>
            </a:pPr>
            <a:r>
              <a:rPr lang="en-GB" b="1">
                <a:solidFill>
                  <a:srgbClr val="FF6600"/>
                </a:solidFill>
              </a:rPr>
              <a:t>exothermic</a:t>
            </a:r>
            <a:r>
              <a:rPr lang="en-GB"/>
              <a:t> reactions release energy – they get hot</a:t>
            </a:r>
          </a:p>
        </p:txBody>
      </p:sp>
      <p:sp>
        <p:nvSpPr>
          <p:cNvPr id="1037318" name="Text Box 6"/>
          <p:cNvSpPr txBox="1">
            <a:spLocks noChangeArrowheads="1"/>
          </p:cNvSpPr>
          <p:nvPr/>
        </p:nvSpPr>
        <p:spPr bwMode="auto">
          <a:xfrm>
            <a:off x="563563" y="3760788"/>
            <a:ext cx="7615237" cy="457200"/>
          </a:xfrm>
          <a:prstGeom prst="rect">
            <a:avLst/>
          </a:prstGeom>
          <a:noFill/>
          <a:ln w="9525">
            <a:noFill/>
            <a:miter lim="800000"/>
            <a:headEnd/>
            <a:tailEnd/>
          </a:ln>
          <a:effectLst/>
        </p:spPr>
        <p:txBody>
          <a:bodyPr>
            <a:spAutoFit/>
          </a:bodyPr>
          <a:lstStyle/>
          <a:p>
            <a:pPr eaLnBrk="0" hangingPunct="0">
              <a:spcBef>
                <a:spcPct val="0"/>
              </a:spcBef>
            </a:pPr>
            <a:r>
              <a:rPr lang="en-GB" b="1">
                <a:solidFill>
                  <a:srgbClr val="FF6600"/>
                </a:solidFill>
              </a:rPr>
              <a:t>endothermic</a:t>
            </a:r>
            <a:r>
              <a:rPr lang="en-GB">
                <a:solidFill>
                  <a:srgbClr val="000066"/>
                </a:solidFill>
              </a:rPr>
              <a:t> reactions absorb energy – they get cold</a:t>
            </a:r>
          </a:p>
        </p:txBody>
      </p:sp>
      <p:sp>
        <p:nvSpPr>
          <p:cNvPr id="1037319" name="Text Box 7"/>
          <p:cNvSpPr txBox="1">
            <a:spLocks noChangeArrowheads="1"/>
          </p:cNvSpPr>
          <p:nvPr/>
        </p:nvSpPr>
        <p:spPr bwMode="auto">
          <a:xfrm>
            <a:off x="563563" y="2154238"/>
            <a:ext cx="3635375" cy="457200"/>
          </a:xfrm>
          <a:prstGeom prst="rect">
            <a:avLst/>
          </a:prstGeom>
          <a:noFill/>
          <a:ln w="9525">
            <a:noFill/>
            <a:miter lim="800000"/>
            <a:headEnd/>
            <a:tailEnd/>
          </a:ln>
          <a:effectLst/>
        </p:spPr>
        <p:txBody>
          <a:bodyPr>
            <a:spAutoFit/>
          </a:bodyPr>
          <a:lstStyle/>
          <a:p>
            <a:pPr marL="361950" indent="-361950" eaLnBrk="0" hangingPunct="0">
              <a:spcBef>
                <a:spcPct val="0"/>
              </a:spcBef>
              <a:buClr>
                <a:srgbClr val="FF6600"/>
              </a:buClr>
              <a:buFont typeface="Wingdings" pitchFamily="2" charset="2"/>
              <a:buChar char="l"/>
            </a:pPr>
            <a:r>
              <a:rPr lang="en-GB">
                <a:solidFill>
                  <a:srgbClr val="000066"/>
                </a:solidFill>
              </a:rPr>
              <a:t>ex = out (as in ‘</a:t>
            </a:r>
            <a:r>
              <a:rPr lang="en-GB" u="sng">
                <a:solidFill>
                  <a:srgbClr val="000066"/>
                </a:solidFill>
              </a:rPr>
              <a:t>ex</a:t>
            </a:r>
            <a:r>
              <a:rPr lang="en-GB">
                <a:solidFill>
                  <a:srgbClr val="000066"/>
                </a:solidFill>
              </a:rPr>
              <a:t>it’)</a:t>
            </a:r>
          </a:p>
        </p:txBody>
      </p:sp>
      <p:sp>
        <p:nvSpPr>
          <p:cNvPr id="1037320" name="Text Box 8"/>
          <p:cNvSpPr txBox="1">
            <a:spLocks noChangeArrowheads="1"/>
          </p:cNvSpPr>
          <p:nvPr/>
        </p:nvSpPr>
        <p:spPr bwMode="auto">
          <a:xfrm>
            <a:off x="563563" y="4270375"/>
            <a:ext cx="4198937" cy="457200"/>
          </a:xfrm>
          <a:prstGeom prst="rect">
            <a:avLst/>
          </a:prstGeom>
          <a:noFill/>
          <a:ln w="9525">
            <a:noFill/>
            <a:miter lim="800000"/>
            <a:headEnd/>
            <a:tailEnd/>
          </a:ln>
          <a:effectLst/>
        </p:spPr>
        <p:txBody>
          <a:bodyPr>
            <a:spAutoFit/>
          </a:bodyPr>
          <a:lstStyle/>
          <a:p>
            <a:pPr marL="361950" indent="-361950" eaLnBrk="0" hangingPunct="0">
              <a:spcBef>
                <a:spcPct val="0"/>
              </a:spcBef>
              <a:buClr>
                <a:srgbClr val="FF6600"/>
              </a:buClr>
              <a:buFont typeface="Wingdings" pitchFamily="2" charset="2"/>
              <a:buChar char="l"/>
            </a:pPr>
            <a:r>
              <a:rPr lang="en-GB">
                <a:solidFill>
                  <a:srgbClr val="000066"/>
                </a:solidFill>
              </a:rPr>
              <a:t>en = in (as in ‘</a:t>
            </a:r>
            <a:r>
              <a:rPr lang="en-GB" u="sng">
                <a:solidFill>
                  <a:srgbClr val="000066"/>
                </a:solidFill>
              </a:rPr>
              <a:t>en</a:t>
            </a:r>
            <a:r>
              <a:rPr lang="en-GB">
                <a:solidFill>
                  <a:srgbClr val="000066"/>
                </a:solidFill>
              </a:rPr>
              <a:t>trance’)</a:t>
            </a:r>
          </a:p>
        </p:txBody>
      </p:sp>
      <p:sp>
        <p:nvSpPr>
          <p:cNvPr id="1037321" name="Text Box 9"/>
          <p:cNvSpPr txBox="1">
            <a:spLocks noChangeArrowheads="1"/>
          </p:cNvSpPr>
          <p:nvPr/>
        </p:nvSpPr>
        <p:spPr bwMode="auto">
          <a:xfrm>
            <a:off x="563563" y="5118100"/>
            <a:ext cx="6080125" cy="457200"/>
          </a:xfrm>
          <a:prstGeom prst="rect">
            <a:avLst/>
          </a:prstGeom>
          <a:noFill/>
          <a:ln w="9525">
            <a:noFill/>
            <a:miter lim="800000"/>
            <a:headEnd/>
            <a:tailEnd/>
          </a:ln>
          <a:effectLst/>
        </p:spPr>
        <p:txBody>
          <a:bodyPr>
            <a:spAutoFit/>
          </a:bodyPr>
          <a:lstStyle/>
          <a:p>
            <a:pPr>
              <a:spcBef>
                <a:spcPct val="0"/>
              </a:spcBef>
            </a:pPr>
            <a:r>
              <a:rPr lang="en-GB"/>
              <a:t>Most chemical reactions are exothermic.</a:t>
            </a:r>
          </a:p>
        </p:txBody>
      </p:sp>
      <p:sp>
        <p:nvSpPr>
          <p:cNvPr id="1037322" name="Text Box 10"/>
          <p:cNvSpPr txBox="1">
            <a:spLocks noChangeArrowheads="1"/>
          </p:cNvSpPr>
          <p:nvPr/>
        </p:nvSpPr>
        <p:spPr bwMode="auto">
          <a:xfrm>
            <a:off x="563563" y="2655888"/>
            <a:ext cx="4260850" cy="457200"/>
          </a:xfrm>
          <a:prstGeom prst="rect">
            <a:avLst/>
          </a:prstGeom>
          <a:noFill/>
          <a:ln w="9525">
            <a:noFill/>
            <a:miter lim="800000"/>
            <a:headEnd/>
            <a:tailEnd/>
          </a:ln>
          <a:effectLst/>
        </p:spPr>
        <p:txBody>
          <a:bodyPr>
            <a:spAutoFit/>
          </a:bodyPr>
          <a:lstStyle/>
          <a:p>
            <a:pPr marL="361950" indent="-361950" eaLnBrk="0" hangingPunct="0">
              <a:spcBef>
                <a:spcPct val="0"/>
              </a:spcBef>
              <a:buClr>
                <a:srgbClr val="FF6600"/>
              </a:buClr>
              <a:buFont typeface="Wingdings" pitchFamily="2" charset="2"/>
              <a:buChar char="l"/>
            </a:pPr>
            <a:r>
              <a:rPr lang="en-GB">
                <a:solidFill>
                  <a:srgbClr val="000066"/>
                </a:solidFill>
              </a:rPr>
              <a:t>thermic = relating to heat</a:t>
            </a:r>
          </a:p>
        </p:txBody>
      </p:sp>
      <p:sp>
        <p:nvSpPr>
          <p:cNvPr id="1037323" name="Rectangle 11"/>
          <p:cNvSpPr>
            <a:spLocks noGrp="1" noChangeArrowheads="1"/>
          </p:cNvSpPr>
          <p:nvPr>
            <p:ph type="title"/>
          </p:nvPr>
        </p:nvSpPr>
        <p:spPr/>
        <p:txBody>
          <a:bodyPr/>
          <a:lstStyle/>
          <a:p>
            <a:r>
              <a:rPr lang="en-GB"/>
              <a:t>Exothermic and endothermic reactions</a:t>
            </a:r>
          </a:p>
        </p:txBody>
      </p:sp>
      <p:pic>
        <p:nvPicPr>
          <p:cNvPr id="1037325" name="Picture 13" descr="forward_arrow_colour">
            <a:hlinkClick r:id="" action="ppaction://hlinkshowjump?jump=nextslide"/>
          </p:cNvPr>
          <p:cNvPicPr>
            <a:picLocks noChangeAspect="1" noChangeArrowheads="1"/>
          </p:cNvPicPr>
          <p:nvPr/>
        </p:nvPicPr>
        <p:blipFill>
          <a:blip r:embed="rId3"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7317"/>
                                        </p:tgtEl>
                                        <p:attrNameLst>
                                          <p:attrName>style.visibility</p:attrName>
                                        </p:attrNameLst>
                                      </p:cBhvr>
                                      <p:to>
                                        <p:strVal val="visible"/>
                                      </p:to>
                                    </p:set>
                                    <p:animEffect transition="in" filter="dissolve">
                                      <p:cBhvr>
                                        <p:cTn id="7" dur="500"/>
                                        <p:tgtEl>
                                          <p:spTgt spid="10373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37319"/>
                                        </p:tgtEl>
                                        <p:attrNameLst>
                                          <p:attrName>style.visibility</p:attrName>
                                        </p:attrNameLst>
                                      </p:cBhvr>
                                      <p:to>
                                        <p:strVal val="visible"/>
                                      </p:to>
                                    </p:set>
                                    <p:animEffect transition="in" filter="dissolve">
                                      <p:cBhvr>
                                        <p:cTn id="12" dur="500"/>
                                        <p:tgtEl>
                                          <p:spTgt spid="10373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37322"/>
                                        </p:tgtEl>
                                        <p:attrNameLst>
                                          <p:attrName>style.visibility</p:attrName>
                                        </p:attrNameLst>
                                      </p:cBhvr>
                                      <p:to>
                                        <p:strVal val="visible"/>
                                      </p:to>
                                    </p:set>
                                    <p:animEffect transition="in" filter="dissolve">
                                      <p:cBhvr>
                                        <p:cTn id="17" dur="500"/>
                                        <p:tgtEl>
                                          <p:spTgt spid="10373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37318"/>
                                        </p:tgtEl>
                                        <p:attrNameLst>
                                          <p:attrName>style.visibility</p:attrName>
                                        </p:attrNameLst>
                                      </p:cBhvr>
                                      <p:to>
                                        <p:strVal val="visible"/>
                                      </p:to>
                                    </p:set>
                                    <p:animEffect transition="in" filter="dissolve">
                                      <p:cBhvr>
                                        <p:cTn id="22" dur="500"/>
                                        <p:tgtEl>
                                          <p:spTgt spid="10373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37320"/>
                                        </p:tgtEl>
                                        <p:attrNameLst>
                                          <p:attrName>style.visibility</p:attrName>
                                        </p:attrNameLst>
                                      </p:cBhvr>
                                      <p:to>
                                        <p:strVal val="visible"/>
                                      </p:to>
                                    </p:set>
                                    <p:animEffect transition="in" filter="dissolve">
                                      <p:cBhvr>
                                        <p:cTn id="27" dur="500"/>
                                        <p:tgtEl>
                                          <p:spTgt spid="10373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37321"/>
                                        </p:tgtEl>
                                        <p:attrNameLst>
                                          <p:attrName>style.visibility</p:attrName>
                                        </p:attrNameLst>
                                      </p:cBhvr>
                                      <p:to>
                                        <p:strVal val="visible"/>
                                      </p:to>
                                    </p:set>
                                    <p:animEffect transition="in" filter="dissolve">
                                      <p:cBhvr>
                                        <p:cTn id="32" dur="500"/>
                                        <p:tgtEl>
                                          <p:spTgt spid="1037321"/>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1037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17" grpId="0"/>
      <p:bldP spid="1037318" grpId="0"/>
      <p:bldP spid="1037319" grpId="0"/>
      <p:bldP spid="1037320" grpId="0"/>
      <p:bldP spid="1037321" grpId="0"/>
      <p:bldP spid="10373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5" name="Rectangle 3"/>
          <p:cNvSpPr>
            <a:spLocks noGrp="1" noChangeArrowheads="1"/>
          </p:cNvSpPr>
          <p:nvPr>
            <p:ph type="title" idx="4294967295"/>
          </p:nvPr>
        </p:nvSpPr>
        <p:spPr/>
        <p:txBody>
          <a:bodyPr/>
          <a:lstStyle/>
          <a:p>
            <a:r>
              <a:rPr lang="en-GB"/>
              <a:t>True or false?</a:t>
            </a:r>
          </a:p>
        </p:txBody>
      </p:sp>
      <p:pic>
        <p:nvPicPr>
          <p:cNvPr id="960519" name="Picture 7"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60520" name="Picture 8"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960524" name="Picture 12"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960525" name="ShockwaveFlash1" r:id="rId2" imgW="8699841" imgH="5308975"/>
    </p:controls>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Grp="1" noChangeArrowheads="1"/>
          </p:cNvSpPr>
          <p:nvPr>
            <p:ph type="title" idx="4294967295"/>
          </p:nvPr>
        </p:nvSpPr>
        <p:spPr/>
        <p:txBody>
          <a:bodyPr/>
          <a:lstStyle/>
          <a:p>
            <a:r>
              <a:rPr lang="en-GB"/>
              <a:t>Glossary</a:t>
            </a:r>
          </a:p>
        </p:txBody>
      </p:sp>
      <p:sp>
        <p:nvSpPr>
          <p:cNvPr id="951299" name="Text Box 3"/>
          <p:cNvSpPr txBox="1">
            <a:spLocks noChangeArrowheads="1"/>
          </p:cNvSpPr>
          <p:nvPr/>
        </p:nvSpPr>
        <p:spPr bwMode="auto">
          <a:xfrm>
            <a:off x="200025" y="833438"/>
            <a:ext cx="8753475" cy="5273675"/>
          </a:xfrm>
          <a:prstGeom prst="rect">
            <a:avLst/>
          </a:prstGeom>
          <a:noFill/>
          <a:ln w="9525" algn="ctr">
            <a:noFill/>
            <a:miter lim="800000"/>
            <a:headEnd/>
            <a:tailEnd/>
          </a:ln>
          <a:effectLst/>
        </p:spPr>
        <p:txBody>
          <a:bodyPr>
            <a:spAutoFit/>
          </a:bodyPr>
          <a:lstStyle/>
          <a:p>
            <a:pPr marL="361950" indent="-361950">
              <a:spcBef>
                <a:spcPct val="20000"/>
              </a:spcBef>
              <a:buFont typeface="Wingdings" pitchFamily="2" charset="2"/>
              <a:buChar char="l"/>
            </a:pPr>
            <a:r>
              <a:rPr lang="en-GB" sz="2800" b="1">
                <a:solidFill>
                  <a:srgbClr val="FF6600"/>
                </a:solidFill>
              </a:rPr>
              <a:t>activation energy – </a:t>
            </a:r>
            <a:r>
              <a:rPr lang="en-GB"/>
              <a:t>The amount of energy needed to start a reaction.</a:t>
            </a:r>
          </a:p>
          <a:p>
            <a:pPr marL="361950" indent="-361950">
              <a:spcBef>
                <a:spcPct val="20000"/>
              </a:spcBef>
              <a:buFont typeface="Wingdings" pitchFamily="2" charset="2"/>
              <a:buChar char="l"/>
            </a:pPr>
            <a:r>
              <a:rPr lang="en-GB" sz="2800" b="1">
                <a:solidFill>
                  <a:srgbClr val="FF6600"/>
                </a:solidFill>
              </a:rPr>
              <a:t>bond-breaking –</a:t>
            </a:r>
            <a:r>
              <a:rPr lang="en-GB"/>
              <a:t> A process that requires energy and so is endothermic.</a:t>
            </a:r>
          </a:p>
          <a:p>
            <a:pPr marL="361950" indent="-361950">
              <a:spcBef>
                <a:spcPct val="20000"/>
              </a:spcBef>
              <a:buFont typeface="Wingdings" pitchFamily="2" charset="2"/>
              <a:buChar char="l"/>
            </a:pPr>
            <a:r>
              <a:rPr lang="en-GB" sz="2800" b="1">
                <a:solidFill>
                  <a:srgbClr val="FF6600"/>
                </a:solidFill>
              </a:rPr>
              <a:t>bond-making –</a:t>
            </a:r>
            <a:r>
              <a:rPr lang="en-GB"/>
              <a:t> A process that releases energy and so is exothermic.</a:t>
            </a:r>
          </a:p>
          <a:p>
            <a:pPr marL="361950" indent="-361950">
              <a:spcBef>
                <a:spcPct val="20000"/>
              </a:spcBef>
              <a:buFont typeface="Wingdings" pitchFamily="2" charset="2"/>
              <a:buChar char="l"/>
            </a:pPr>
            <a:r>
              <a:rPr lang="en-GB" sz="2800" b="1">
                <a:solidFill>
                  <a:srgbClr val="FF6600"/>
                </a:solidFill>
              </a:rPr>
              <a:t>bond energy –</a:t>
            </a:r>
            <a:r>
              <a:rPr lang="en-GB"/>
              <a:t> The energy needed to break a bond, or released when a bond is made.</a:t>
            </a:r>
          </a:p>
          <a:p>
            <a:pPr marL="361950" indent="-361950">
              <a:spcBef>
                <a:spcPct val="20000"/>
              </a:spcBef>
              <a:buFont typeface="Wingdings" pitchFamily="2" charset="2"/>
              <a:buChar char="l"/>
            </a:pPr>
            <a:r>
              <a:rPr lang="en-GB" sz="2800" b="1">
                <a:solidFill>
                  <a:srgbClr val="FF6600"/>
                </a:solidFill>
              </a:rPr>
              <a:t>endothermic –</a:t>
            </a:r>
            <a:r>
              <a:rPr lang="en-GB"/>
              <a:t> A type of reaction that absorbs thermal energy.</a:t>
            </a:r>
          </a:p>
          <a:p>
            <a:pPr marL="361950" indent="-361950">
              <a:spcBef>
                <a:spcPct val="20000"/>
              </a:spcBef>
              <a:buFont typeface="Wingdings" pitchFamily="2" charset="2"/>
              <a:buChar char="l"/>
            </a:pPr>
            <a:r>
              <a:rPr lang="en-GB" sz="2800" b="1">
                <a:solidFill>
                  <a:srgbClr val="FF6600"/>
                </a:solidFill>
              </a:rPr>
              <a:t>exothermic –</a:t>
            </a:r>
            <a:r>
              <a:rPr lang="en-GB"/>
              <a:t> A type of reaction that releases thermal energy.</a:t>
            </a:r>
          </a:p>
        </p:txBody>
      </p:sp>
      <p:pic>
        <p:nvPicPr>
          <p:cNvPr id="951302" name="Picture 6" descr="forward_arrow_colour">
            <a:hlinkClick r:id="" action="ppaction://hlinkshowjump?jump=nextslide"/>
          </p:cNvPr>
          <p:cNvPicPr>
            <a:picLocks noChangeAspect="1" noChangeArrowheads="1"/>
          </p:cNvPicPr>
          <p:nvPr/>
        </p:nvPicPr>
        <p:blipFill>
          <a:blip r:embed="rId3"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idx="4294967295"/>
          </p:nvPr>
        </p:nvSpPr>
        <p:spPr/>
        <p:txBody>
          <a:bodyPr/>
          <a:lstStyle/>
          <a:p>
            <a:r>
              <a:rPr lang="en-GB"/>
              <a:t>Anagrams</a:t>
            </a:r>
          </a:p>
        </p:txBody>
      </p:sp>
      <p:pic>
        <p:nvPicPr>
          <p:cNvPr id="950275" name="Picture 3"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50280" name="Picture 8"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950282" name="ShockwaveFlash1" r:id="rId2" imgW="8699841" imgH="5308975"/>
    </p:controls>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5" name="Rectangle 5"/>
          <p:cNvSpPr>
            <a:spLocks noGrp="1" noChangeArrowheads="1"/>
          </p:cNvSpPr>
          <p:nvPr>
            <p:ph type="title" idx="4294967295"/>
          </p:nvPr>
        </p:nvSpPr>
        <p:spPr/>
        <p:txBody>
          <a:bodyPr/>
          <a:lstStyle/>
          <a:p>
            <a:r>
              <a:rPr lang="en-GB"/>
              <a:t>Exothermic or endothermic</a:t>
            </a:r>
          </a:p>
        </p:txBody>
      </p:sp>
      <p:pic>
        <p:nvPicPr>
          <p:cNvPr id="957446" name="Picture 6"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57448" name="Picture 8"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957452" name="Picture 12"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957453" name="ShockwaveFlash1" r:id="rId2" imgW="8699841" imgH="5308975"/>
    </p:controls>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title" idx="4294967295"/>
          </p:nvPr>
        </p:nvSpPr>
        <p:spPr/>
        <p:txBody>
          <a:bodyPr/>
          <a:lstStyle/>
          <a:p>
            <a:r>
              <a:rPr lang="en-GB"/>
              <a:t>Multiple-choice quiz</a:t>
            </a:r>
          </a:p>
        </p:txBody>
      </p:sp>
      <p:pic>
        <p:nvPicPr>
          <p:cNvPr id="949251" name="Picture 3"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49253" name="Picture 5"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spTree>
    <p:controls>
      <p:control spid="949259" name="ShockwaveFlash1" r:id="rId2" imgW="8699841" imgH="5308975"/>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5" name="Rectangle 3"/>
          <p:cNvSpPr>
            <a:spLocks noGrp="1" noChangeArrowheads="1"/>
          </p:cNvSpPr>
          <p:nvPr>
            <p:ph type="title" idx="4294967295"/>
          </p:nvPr>
        </p:nvSpPr>
        <p:spPr/>
        <p:txBody>
          <a:bodyPr/>
          <a:lstStyle/>
          <a:p>
            <a:r>
              <a:rPr lang="en-GB"/>
              <a:t>Exothermic reactions</a:t>
            </a:r>
          </a:p>
        </p:txBody>
      </p:sp>
      <p:sp>
        <p:nvSpPr>
          <p:cNvPr id="1011717" name="Text Box 5"/>
          <p:cNvSpPr txBox="1">
            <a:spLocks noChangeArrowheads="1"/>
          </p:cNvSpPr>
          <p:nvPr/>
        </p:nvSpPr>
        <p:spPr bwMode="auto">
          <a:xfrm>
            <a:off x="563563" y="784225"/>
            <a:ext cx="7424737" cy="1187450"/>
          </a:xfrm>
          <a:prstGeom prst="rect">
            <a:avLst/>
          </a:prstGeom>
          <a:noFill/>
          <a:ln w="9525" algn="ctr">
            <a:noFill/>
            <a:miter lim="800000"/>
            <a:headEnd/>
            <a:tailEnd/>
          </a:ln>
          <a:effectLst/>
        </p:spPr>
        <p:txBody>
          <a:bodyPr>
            <a:spAutoFit/>
          </a:bodyPr>
          <a:lstStyle/>
          <a:p>
            <a:r>
              <a:rPr lang="en-GB">
                <a:solidFill>
                  <a:srgbClr val="000066"/>
                </a:solidFill>
              </a:rPr>
              <a:t>Exothermic reactions</a:t>
            </a:r>
            <a:r>
              <a:rPr lang="en-GB"/>
              <a:t> </a:t>
            </a:r>
            <a:r>
              <a:rPr lang="en-GB" b="1">
                <a:solidFill>
                  <a:srgbClr val="FF6600"/>
                </a:solidFill>
              </a:rPr>
              <a:t>release</a:t>
            </a:r>
            <a:r>
              <a:rPr lang="en-GB"/>
              <a:t> thermal energy (heat) into their surroundings. Exothermic reactions can occur spontaneously and some are explosive.</a:t>
            </a:r>
          </a:p>
        </p:txBody>
      </p:sp>
      <p:sp>
        <p:nvSpPr>
          <p:cNvPr id="1011724" name="Text Box 12"/>
          <p:cNvSpPr txBox="1">
            <a:spLocks noChangeArrowheads="1"/>
          </p:cNvSpPr>
          <p:nvPr/>
        </p:nvSpPr>
        <p:spPr bwMode="auto">
          <a:xfrm>
            <a:off x="563563" y="2233613"/>
            <a:ext cx="3944937" cy="3925887"/>
          </a:xfrm>
          <a:prstGeom prst="rect">
            <a:avLst/>
          </a:prstGeom>
          <a:noFill/>
          <a:ln w="9525">
            <a:noFill/>
            <a:miter lim="800000"/>
            <a:headEnd/>
            <a:tailEnd/>
          </a:ln>
          <a:effectLst/>
        </p:spPr>
        <p:txBody>
          <a:bodyPr>
            <a:spAutoFit/>
          </a:bodyPr>
          <a:lstStyle/>
          <a:p>
            <a:pPr marL="355600" indent="-355600" eaLnBrk="0" hangingPunct="0"/>
            <a:r>
              <a:rPr lang="en-GB">
                <a:solidFill>
                  <a:srgbClr val="000066"/>
                </a:solidFill>
              </a:rPr>
              <a:t>What are some examples?</a:t>
            </a:r>
          </a:p>
          <a:p>
            <a:pPr marL="355600" indent="-355600" eaLnBrk="0" hangingPunct="0">
              <a:buClr>
                <a:srgbClr val="FF6600"/>
              </a:buClr>
              <a:buFont typeface="Wingdings" pitchFamily="2" charset="2"/>
              <a:buChar char="l"/>
            </a:pPr>
            <a:r>
              <a:rPr lang="en-GB">
                <a:solidFill>
                  <a:srgbClr val="000066"/>
                </a:solidFill>
              </a:rPr>
              <a:t>combustion</a:t>
            </a:r>
          </a:p>
          <a:p>
            <a:pPr marL="355600" indent="-355600" eaLnBrk="0" hangingPunct="0">
              <a:buClr>
                <a:srgbClr val="FF6600"/>
              </a:buClr>
              <a:buFont typeface="Wingdings" pitchFamily="2" charset="2"/>
              <a:buChar char="l"/>
            </a:pPr>
            <a:r>
              <a:rPr lang="en-GB">
                <a:solidFill>
                  <a:srgbClr val="000066"/>
                </a:solidFill>
              </a:rPr>
              <a:t>respiration</a:t>
            </a:r>
          </a:p>
          <a:p>
            <a:pPr marL="355600" indent="-355600" eaLnBrk="0" hangingPunct="0">
              <a:buClr>
                <a:srgbClr val="FF6600"/>
              </a:buClr>
              <a:buFont typeface="Wingdings" pitchFamily="2" charset="2"/>
              <a:buChar char="l"/>
            </a:pPr>
            <a:r>
              <a:rPr lang="en-GB"/>
              <a:t>neutralization of acids with alkalis</a:t>
            </a:r>
            <a:endParaRPr lang="en-GB">
              <a:solidFill>
                <a:srgbClr val="000066"/>
              </a:solidFill>
            </a:endParaRPr>
          </a:p>
          <a:p>
            <a:pPr marL="355600" indent="-355600" eaLnBrk="0" hangingPunct="0">
              <a:buClr>
                <a:srgbClr val="FF6600"/>
              </a:buClr>
              <a:buFont typeface="Wingdings" pitchFamily="2" charset="2"/>
              <a:buChar char="l"/>
            </a:pPr>
            <a:r>
              <a:rPr lang="en-GB">
                <a:solidFill>
                  <a:srgbClr val="000066"/>
                </a:solidFill>
              </a:rPr>
              <a:t>reactions of metals with acids</a:t>
            </a:r>
          </a:p>
          <a:p>
            <a:pPr marL="355600" indent="-355600" eaLnBrk="0" hangingPunct="0">
              <a:buClr>
                <a:srgbClr val="FF6600"/>
              </a:buClr>
              <a:buFont typeface="Wingdings" pitchFamily="2" charset="2"/>
              <a:buChar char="l"/>
            </a:pPr>
            <a:r>
              <a:rPr lang="en-GB">
                <a:solidFill>
                  <a:srgbClr val="000066"/>
                </a:solidFill>
              </a:rPr>
              <a:t>the Thermit Process.</a:t>
            </a:r>
          </a:p>
        </p:txBody>
      </p:sp>
      <p:pic>
        <p:nvPicPr>
          <p:cNvPr id="1011725" name="Picture 13" descr="24269121_credit"/>
          <p:cNvPicPr>
            <a:picLocks noChangeAspect="1" noChangeArrowheads="1"/>
          </p:cNvPicPr>
          <p:nvPr/>
        </p:nvPicPr>
        <p:blipFill>
          <a:blip r:embed="rId3" cstate="print"/>
          <a:srcRect/>
          <a:stretch>
            <a:fillRect/>
          </a:stretch>
        </p:blipFill>
        <p:spPr bwMode="auto">
          <a:xfrm>
            <a:off x="4743450" y="2043113"/>
            <a:ext cx="3295650" cy="4411662"/>
          </a:xfrm>
          <a:prstGeom prst="rect">
            <a:avLst/>
          </a:prstGeom>
          <a:noFill/>
        </p:spPr>
      </p:pic>
      <p:pic>
        <p:nvPicPr>
          <p:cNvPr id="1011726" name="Picture 14" descr="notes_icon"/>
          <p:cNvPicPr>
            <a:picLocks noChangeAspect="1" noChangeArrowheads="1"/>
          </p:cNvPicPr>
          <p:nvPr/>
        </p:nvPicPr>
        <p:blipFill>
          <a:blip r:embed="rId4" cstate="print"/>
          <a:srcRect/>
          <a:stretch>
            <a:fillRect/>
          </a:stretch>
        </p:blipFill>
        <p:spPr bwMode="auto">
          <a:xfrm>
            <a:off x="7443788" y="150813"/>
            <a:ext cx="442912" cy="387350"/>
          </a:xfrm>
          <a:prstGeom prst="rect">
            <a:avLst/>
          </a:prstGeom>
          <a:noFill/>
        </p:spPr>
      </p:pic>
      <p:pic>
        <p:nvPicPr>
          <p:cNvPr id="1011728" name="Picture 16"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11724">
                                            <p:txEl>
                                              <p:pRg st="0" end="0"/>
                                            </p:txEl>
                                          </p:spTgt>
                                        </p:tgtEl>
                                        <p:attrNameLst>
                                          <p:attrName>style.visibility</p:attrName>
                                        </p:attrNameLst>
                                      </p:cBhvr>
                                      <p:to>
                                        <p:strVal val="visible"/>
                                      </p:to>
                                    </p:set>
                                    <p:animEffect transition="in" filter="dissolve">
                                      <p:cBhvr>
                                        <p:cTn id="7" dur="500"/>
                                        <p:tgtEl>
                                          <p:spTgt spid="1011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11724">
                                            <p:txEl>
                                              <p:pRg st="1" end="1"/>
                                            </p:txEl>
                                          </p:spTgt>
                                        </p:tgtEl>
                                        <p:attrNameLst>
                                          <p:attrName>style.visibility</p:attrName>
                                        </p:attrNameLst>
                                      </p:cBhvr>
                                      <p:to>
                                        <p:strVal val="visible"/>
                                      </p:to>
                                    </p:set>
                                    <p:animEffect transition="in" filter="dissolve">
                                      <p:cBhvr>
                                        <p:cTn id="12" dur="500"/>
                                        <p:tgtEl>
                                          <p:spTgt spid="10117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11724">
                                            <p:txEl>
                                              <p:pRg st="2" end="2"/>
                                            </p:txEl>
                                          </p:spTgt>
                                        </p:tgtEl>
                                        <p:attrNameLst>
                                          <p:attrName>style.visibility</p:attrName>
                                        </p:attrNameLst>
                                      </p:cBhvr>
                                      <p:to>
                                        <p:strVal val="visible"/>
                                      </p:to>
                                    </p:set>
                                    <p:animEffect transition="in" filter="dissolve">
                                      <p:cBhvr>
                                        <p:cTn id="17" dur="500"/>
                                        <p:tgtEl>
                                          <p:spTgt spid="10117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11724">
                                            <p:txEl>
                                              <p:pRg st="3" end="3"/>
                                            </p:txEl>
                                          </p:spTgt>
                                        </p:tgtEl>
                                        <p:attrNameLst>
                                          <p:attrName>style.visibility</p:attrName>
                                        </p:attrNameLst>
                                      </p:cBhvr>
                                      <p:to>
                                        <p:strVal val="visible"/>
                                      </p:to>
                                    </p:set>
                                    <p:animEffect transition="in" filter="dissolve">
                                      <p:cBhvr>
                                        <p:cTn id="22" dur="500"/>
                                        <p:tgtEl>
                                          <p:spTgt spid="10117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11724">
                                            <p:txEl>
                                              <p:pRg st="4" end="4"/>
                                            </p:txEl>
                                          </p:spTgt>
                                        </p:tgtEl>
                                        <p:attrNameLst>
                                          <p:attrName>style.visibility</p:attrName>
                                        </p:attrNameLst>
                                      </p:cBhvr>
                                      <p:to>
                                        <p:strVal val="visible"/>
                                      </p:to>
                                    </p:set>
                                    <p:animEffect transition="in" filter="dissolve">
                                      <p:cBhvr>
                                        <p:cTn id="27" dur="500"/>
                                        <p:tgtEl>
                                          <p:spTgt spid="10117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11724">
                                            <p:txEl>
                                              <p:pRg st="5" end="5"/>
                                            </p:txEl>
                                          </p:spTgt>
                                        </p:tgtEl>
                                        <p:attrNameLst>
                                          <p:attrName>style.visibility</p:attrName>
                                        </p:attrNameLst>
                                      </p:cBhvr>
                                      <p:to>
                                        <p:strVal val="visible"/>
                                      </p:to>
                                    </p:set>
                                    <p:animEffect transition="in" filter="dissolve">
                                      <p:cBhvr>
                                        <p:cTn id="32" dur="500"/>
                                        <p:tgtEl>
                                          <p:spTgt spid="1011724">
                                            <p:txEl>
                                              <p:pRg st="5" end="5"/>
                                            </p:txEl>
                                          </p:spTgt>
                                        </p:tgtEl>
                                      </p:cBhvr>
                                    </p:animEffec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1011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60" name="AutoShape 40"/>
          <p:cNvSpPr>
            <a:spLocks noChangeArrowheads="1"/>
          </p:cNvSpPr>
          <p:nvPr/>
        </p:nvSpPr>
        <p:spPr bwMode="auto">
          <a:xfrm>
            <a:off x="760413" y="1893888"/>
            <a:ext cx="7624762" cy="3019425"/>
          </a:xfrm>
          <a:prstGeom prst="roundRect">
            <a:avLst>
              <a:gd name="adj" fmla="val 12500"/>
            </a:avLst>
          </a:prstGeom>
          <a:solidFill>
            <a:srgbClr val="FFFFCC"/>
          </a:solidFill>
          <a:ln w="38100">
            <a:solidFill>
              <a:srgbClr val="FF6600"/>
            </a:solidFill>
            <a:round/>
            <a:headEnd/>
            <a:tailEnd/>
          </a:ln>
          <a:effectLst/>
        </p:spPr>
        <p:txBody>
          <a:bodyPr wrap="none" anchor="ctr"/>
          <a:lstStyle/>
          <a:p>
            <a:endParaRPr lang="en-US"/>
          </a:p>
        </p:txBody>
      </p:sp>
      <p:grpSp>
        <p:nvGrpSpPr>
          <p:cNvPr id="977974" name="Group 54"/>
          <p:cNvGrpSpPr>
            <a:grpSpLocks/>
          </p:cNvGrpSpPr>
          <p:nvPr/>
        </p:nvGrpSpPr>
        <p:grpSpPr bwMode="auto">
          <a:xfrm>
            <a:off x="877888" y="2579688"/>
            <a:ext cx="7388225" cy="822325"/>
            <a:chOff x="553" y="1625"/>
            <a:chExt cx="4654" cy="518"/>
          </a:xfrm>
        </p:grpSpPr>
        <p:sp>
          <p:nvSpPr>
            <p:cNvPr id="977935" name="Text Box 15"/>
            <p:cNvSpPr txBox="1">
              <a:spLocks noChangeArrowheads="1"/>
            </p:cNvSpPr>
            <p:nvPr/>
          </p:nvSpPr>
          <p:spPr bwMode="auto">
            <a:xfrm>
              <a:off x="2639" y="1625"/>
              <a:ext cx="1473" cy="518"/>
            </a:xfrm>
            <a:prstGeom prst="rect">
              <a:avLst/>
            </a:prstGeom>
            <a:solidFill>
              <a:srgbClr val="FFFFCC"/>
            </a:solidFill>
            <a:ln w="9525">
              <a:noFill/>
              <a:miter lim="800000"/>
              <a:headEnd/>
              <a:tailEnd/>
            </a:ln>
            <a:effectLst/>
          </p:spPr>
          <p:txBody>
            <a:bodyPr>
              <a:spAutoFit/>
            </a:bodyPr>
            <a:lstStyle/>
            <a:p>
              <a:pPr algn="ctr" eaLnBrk="0" hangingPunct="0"/>
              <a:r>
                <a:rPr lang="en-GB" b="1">
                  <a:solidFill>
                    <a:srgbClr val="000066"/>
                  </a:solidFill>
                </a:rPr>
                <a:t>anhydrous copper sulfate</a:t>
              </a:r>
            </a:p>
          </p:txBody>
        </p:sp>
        <p:sp>
          <p:nvSpPr>
            <p:cNvPr id="977936" name="Text Box 16"/>
            <p:cNvSpPr txBox="1">
              <a:spLocks noChangeArrowheads="1"/>
            </p:cNvSpPr>
            <p:nvPr/>
          </p:nvSpPr>
          <p:spPr bwMode="auto">
            <a:xfrm>
              <a:off x="553" y="1625"/>
              <a:ext cx="1469" cy="518"/>
            </a:xfrm>
            <a:prstGeom prst="rect">
              <a:avLst/>
            </a:prstGeom>
            <a:solidFill>
              <a:srgbClr val="FFFFCC"/>
            </a:solidFill>
            <a:ln w="9525">
              <a:noFill/>
              <a:miter lim="800000"/>
              <a:headEnd/>
              <a:tailEnd/>
            </a:ln>
            <a:effectLst/>
          </p:spPr>
          <p:txBody>
            <a:bodyPr>
              <a:spAutoFit/>
            </a:bodyPr>
            <a:lstStyle/>
            <a:p>
              <a:pPr algn="ctr" eaLnBrk="0" hangingPunct="0">
                <a:spcBef>
                  <a:spcPct val="0"/>
                </a:spcBef>
              </a:pPr>
              <a:r>
                <a:rPr lang="en-GB" b="1">
                  <a:solidFill>
                    <a:srgbClr val="000066"/>
                  </a:solidFill>
                </a:rPr>
                <a:t>hydrated</a:t>
              </a:r>
              <a:br>
                <a:rPr lang="en-GB" b="1">
                  <a:solidFill>
                    <a:srgbClr val="000066"/>
                  </a:solidFill>
                </a:rPr>
              </a:br>
              <a:r>
                <a:rPr lang="en-GB" b="1">
                  <a:solidFill>
                    <a:srgbClr val="000066"/>
                  </a:solidFill>
                </a:rPr>
                <a:t>copper sulfate</a:t>
              </a:r>
            </a:p>
          </p:txBody>
        </p:sp>
        <p:sp>
          <p:nvSpPr>
            <p:cNvPr id="977937" name="Text Box 17"/>
            <p:cNvSpPr txBox="1">
              <a:spLocks noChangeArrowheads="1"/>
            </p:cNvSpPr>
            <p:nvPr/>
          </p:nvSpPr>
          <p:spPr bwMode="auto">
            <a:xfrm>
              <a:off x="4151" y="1711"/>
              <a:ext cx="266" cy="346"/>
            </a:xfrm>
            <a:prstGeom prst="rect">
              <a:avLst/>
            </a:prstGeom>
            <a:solidFill>
              <a:srgbClr val="FFFFCC"/>
            </a:solidFill>
            <a:ln w="9525">
              <a:noFill/>
              <a:miter lim="800000"/>
              <a:headEnd/>
              <a:tailEnd/>
            </a:ln>
            <a:effectLst/>
          </p:spPr>
          <p:txBody>
            <a:bodyPr>
              <a:spAutoFit/>
            </a:bodyPr>
            <a:lstStyle/>
            <a:p>
              <a:pPr algn="ctr" eaLnBrk="0" hangingPunct="0"/>
              <a:r>
                <a:rPr lang="en-GB" sz="3000" b="1">
                  <a:solidFill>
                    <a:srgbClr val="000066"/>
                  </a:solidFill>
                </a:rPr>
                <a:t>+</a:t>
              </a:r>
            </a:p>
          </p:txBody>
        </p:sp>
        <p:sp>
          <p:nvSpPr>
            <p:cNvPr id="977938" name="Text Box 18"/>
            <p:cNvSpPr txBox="1">
              <a:spLocks noChangeArrowheads="1"/>
            </p:cNvSpPr>
            <p:nvPr/>
          </p:nvSpPr>
          <p:spPr bwMode="auto">
            <a:xfrm>
              <a:off x="4533" y="1740"/>
              <a:ext cx="674" cy="288"/>
            </a:xfrm>
            <a:prstGeom prst="rect">
              <a:avLst/>
            </a:prstGeom>
            <a:solidFill>
              <a:srgbClr val="FFFFCC"/>
            </a:solidFill>
            <a:ln w="9525">
              <a:noFill/>
              <a:miter lim="800000"/>
              <a:headEnd/>
              <a:tailEnd/>
            </a:ln>
            <a:effectLst/>
          </p:spPr>
          <p:txBody>
            <a:bodyPr>
              <a:spAutoFit/>
            </a:bodyPr>
            <a:lstStyle/>
            <a:p>
              <a:pPr algn="ctr" eaLnBrk="0" hangingPunct="0"/>
              <a:r>
                <a:rPr lang="en-GB" b="1">
                  <a:solidFill>
                    <a:srgbClr val="000066"/>
                  </a:solidFill>
                </a:rPr>
                <a:t>water</a:t>
              </a:r>
            </a:p>
          </p:txBody>
        </p:sp>
        <p:pic>
          <p:nvPicPr>
            <p:cNvPr id="977939" name="Picture 19" descr="reversible_arrow"/>
            <p:cNvPicPr>
              <a:picLocks noChangeAspect="1" noChangeArrowheads="1"/>
            </p:cNvPicPr>
            <p:nvPr/>
          </p:nvPicPr>
          <p:blipFill>
            <a:blip r:embed="rId3" cstate="print"/>
            <a:srcRect/>
            <a:stretch>
              <a:fillRect/>
            </a:stretch>
          </p:blipFill>
          <p:spPr bwMode="auto">
            <a:xfrm>
              <a:off x="2227" y="1790"/>
              <a:ext cx="189" cy="189"/>
            </a:xfrm>
            <a:prstGeom prst="rect">
              <a:avLst/>
            </a:prstGeom>
            <a:solidFill>
              <a:srgbClr val="FFFFCC"/>
            </a:solidFill>
          </p:spPr>
        </p:pic>
      </p:grpSp>
      <p:grpSp>
        <p:nvGrpSpPr>
          <p:cNvPr id="977975" name="Group 55"/>
          <p:cNvGrpSpPr>
            <a:grpSpLocks/>
          </p:cNvGrpSpPr>
          <p:nvPr/>
        </p:nvGrpSpPr>
        <p:grpSpPr bwMode="auto">
          <a:xfrm>
            <a:off x="1014413" y="3705225"/>
            <a:ext cx="7210425" cy="549275"/>
            <a:chOff x="639" y="2334"/>
            <a:chExt cx="4542" cy="346"/>
          </a:xfrm>
        </p:grpSpPr>
        <p:sp>
          <p:nvSpPr>
            <p:cNvPr id="977941" name="Text Box 21"/>
            <p:cNvSpPr txBox="1">
              <a:spLocks noChangeArrowheads="1"/>
            </p:cNvSpPr>
            <p:nvPr/>
          </p:nvSpPr>
          <p:spPr bwMode="auto">
            <a:xfrm>
              <a:off x="639" y="2364"/>
              <a:ext cx="1297" cy="288"/>
            </a:xfrm>
            <a:prstGeom prst="rect">
              <a:avLst/>
            </a:prstGeom>
            <a:solidFill>
              <a:srgbClr val="FFFFCC"/>
            </a:solidFill>
            <a:ln w="9525">
              <a:noFill/>
              <a:miter lim="800000"/>
              <a:headEnd/>
              <a:tailEnd/>
            </a:ln>
            <a:effectLst/>
          </p:spPr>
          <p:txBody>
            <a:bodyPr>
              <a:spAutoFit/>
            </a:bodyPr>
            <a:lstStyle/>
            <a:p>
              <a:pPr algn="ctr" eaLnBrk="0" hangingPunct="0">
                <a:spcBef>
                  <a:spcPct val="0"/>
                </a:spcBef>
              </a:pPr>
              <a:r>
                <a:rPr lang="en-GB" b="1">
                  <a:solidFill>
                    <a:srgbClr val="000066"/>
                  </a:solidFill>
                </a:rPr>
                <a:t>CuSO</a:t>
              </a:r>
              <a:r>
                <a:rPr lang="en-GB" b="1" baseline="-25000">
                  <a:solidFill>
                    <a:srgbClr val="000066"/>
                  </a:solidFill>
                </a:rPr>
                <a:t>4</a:t>
              </a:r>
              <a:r>
                <a:rPr lang="en-GB" b="1">
                  <a:solidFill>
                    <a:srgbClr val="000066"/>
                  </a:solidFill>
                </a:rPr>
                <a:t>.5H</a:t>
              </a:r>
              <a:r>
                <a:rPr lang="en-GB" b="1" baseline="-25000">
                  <a:solidFill>
                    <a:srgbClr val="000066"/>
                  </a:solidFill>
                </a:rPr>
                <a:t>2</a:t>
              </a:r>
              <a:r>
                <a:rPr lang="en-GB" b="1">
                  <a:solidFill>
                    <a:srgbClr val="000066"/>
                  </a:solidFill>
                </a:rPr>
                <a:t>O</a:t>
              </a:r>
            </a:p>
          </p:txBody>
        </p:sp>
        <p:sp>
          <p:nvSpPr>
            <p:cNvPr id="977942" name="Text Box 22"/>
            <p:cNvSpPr txBox="1">
              <a:spLocks noChangeArrowheads="1"/>
            </p:cNvSpPr>
            <p:nvPr/>
          </p:nvSpPr>
          <p:spPr bwMode="auto">
            <a:xfrm>
              <a:off x="3015" y="2364"/>
              <a:ext cx="721" cy="288"/>
            </a:xfrm>
            <a:prstGeom prst="rect">
              <a:avLst/>
            </a:prstGeom>
            <a:solidFill>
              <a:srgbClr val="FFFFCC"/>
            </a:solidFill>
            <a:ln w="9525">
              <a:noFill/>
              <a:miter lim="800000"/>
              <a:headEnd/>
              <a:tailEnd/>
            </a:ln>
            <a:effectLst/>
          </p:spPr>
          <p:txBody>
            <a:bodyPr>
              <a:spAutoFit/>
            </a:bodyPr>
            <a:lstStyle/>
            <a:p>
              <a:pPr algn="ctr" eaLnBrk="0" hangingPunct="0">
                <a:spcBef>
                  <a:spcPct val="0"/>
                </a:spcBef>
              </a:pPr>
              <a:r>
                <a:rPr lang="en-GB" b="1">
                  <a:solidFill>
                    <a:srgbClr val="000066"/>
                  </a:solidFill>
                </a:rPr>
                <a:t>CuSO</a:t>
              </a:r>
              <a:r>
                <a:rPr lang="en-GB" b="1" baseline="-25000">
                  <a:solidFill>
                    <a:srgbClr val="000066"/>
                  </a:solidFill>
                </a:rPr>
                <a:t>4</a:t>
              </a:r>
              <a:endParaRPr lang="en-GB" b="1">
                <a:solidFill>
                  <a:srgbClr val="000066"/>
                </a:solidFill>
              </a:endParaRPr>
            </a:p>
          </p:txBody>
        </p:sp>
        <p:sp>
          <p:nvSpPr>
            <p:cNvPr id="977943" name="Text Box 23"/>
            <p:cNvSpPr txBox="1">
              <a:spLocks noChangeArrowheads="1"/>
            </p:cNvSpPr>
            <p:nvPr/>
          </p:nvSpPr>
          <p:spPr bwMode="auto">
            <a:xfrm>
              <a:off x="4558" y="2363"/>
              <a:ext cx="623" cy="288"/>
            </a:xfrm>
            <a:prstGeom prst="rect">
              <a:avLst/>
            </a:prstGeom>
            <a:solidFill>
              <a:srgbClr val="FFFFCC"/>
            </a:solidFill>
            <a:ln w="9525">
              <a:noFill/>
              <a:miter lim="800000"/>
              <a:headEnd/>
              <a:tailEnd/>
            </a:ln>
            <a:effectLst/>
          </p:spPr>
          <p:txBody>
            <a:bodyPr>
              <a:spAutoFit/>
            </a:bodyPr>
            <a:lstStyle/>
            <a:p>
              <a:pPr algn="ctr" eaLnBrk="0" hangingPunct="0">
                <a:spcBef>
                  <a:spcPct val="0"/>
                </a:spcBef>
              </a:pPr>
              <a:r>
                <a:rPr lang="en-GB" b="1">
                  <a:solidFill>
                    <a:srgbClr val="000066"/>
                  </a:solidFill>
                </a:rPr>
                <a:t>5H</a:t>
              </a:r>
              <a:r>
                <a:rPr lang="en-GB" b="1" baseline="-25000">
                  <a:solidFill>
                    <a:srgbClr val="000066"/>
                  </a:solidFill>
                </a:rPr>
                <a:t>2</a:t>
              </a:r>
              <a:r>
                <a:rPr lang="en-GB" b="1">
                  <a:solidFill>
                    <a:srgbClr val="000066"/>
                  </a:solidFill>
                </a:rPr>
                <a:t>O</a:t>
              </a:r>
            </a:p>
          </p:txBody>
        </p:sp>
        <p:pic>
          <p:nvPicPr>
            <p:cNvPr id="977944" name="Picture 24" descr="reversible_arrow"/>
            <p:cNvPicPr>
              <a:picLocks noChangeAspect="1" noChangeArrowheads="1"/>
            </p:cNvPicPr>
            <p:nvPr/>
          </p:nvPicPr>
          <p:blipFill>
            <a:blip r:embed="rId3" cstate="print"/>
            <a:srcRect/>
            <a:stretch>
              <a:fillRect/>
            </a:stretch>
          </p:blipFill>
          <p:spPr bwMode="auto">
            <a:xfrm>
              <a:off x="2227" y="2413"/>
              <a:ext cx="189" cy="189"/>
            </a:xfrm>
            <a:prstGeom prst="rect">
              <a:avLst/>
            </a:prstGeom>
            <a:solidFill>
              <a:srgbClr val="FFFFCC"/>
            </a:solidFill>
          </p:spPr>
        </p:pic>
        <p:sp>
          <p:nvSpPr>
            <p:cNvPr id="977945" name="Text Box 25"/>
            <p:cNvSpPr txBox="1">
              <a:spLocks noChangeArrowheads="1"/>
            </p:cNvSpPr>
            <p:nvPr/>
          </p:nvSpPr>
          <p:spPr bwMode="auto">
            <a:xfrm>
              <a:off x="4151" y="2334"/>
              <a:ext cx="266" cy="346"/>
            </a:xfrm>
            <a:prstGeom prst="rect">
              <a:avLst/>
            </a:prstGeom>
            <a:solidFill>
              <a:srgbClr val="FFFFCC"/>
            </a:solidFill>
            <a:ln w="9525">
              <a:noFill/>
              <a:miter lim="800000"/>
              <a:headEnd/>
              <a:tailEnd/>
            </a:ln>
            <a:effectLst/>
          </p:spPr>
          <p:txBody>
            <a:bodyPr>
              <a:spAutoFit/>
            </a:bodyPr>
            <a:lstStyle/>
            <a:p>
              <a:pPr algn="ctr" eaLnBrk="0" hangingPunct="0"/>
              <a:r>
                <a:rPr lang="en-GB" sz="3000" b="1">
                  <a:solidFill>
                    <a:srgbClr val="000066"/>
                  </a:solidFill>
                </a:rPr>
                <a:t>+</a:t>
              </a:r>
            </a:p>
          </p:txBody>
        </p:sp>
      </p:grpSp>
      <p:grpSp>
        <p:nvGrpSpPr>
          <p:cNvPr id="977976" name="Group 56"/>
          <p:cNvGrpSpPr>
            <a:grpSpLocks/>
          </p:cNvGrpSpPr>
          <p:nvPr/>
        </p:nvGrpSpPr>
        <p:grpSpPr bwMode="auto">
          <a:xfrm>
            <a:off x="1036638" y="2038350"/>
            <a:ext cx="2849562" cy="457200"/>
            <a:chOff x="653" y="1284"/>
            <a:chExt cx="1795" cy="288"/>
          </a:xfrm>
        </p:grpSpPr>
        <p:sp>
          <p:nvSpPr>
            <p:cNvPr id="977959" name="Line 39"/>
            <p:cNvSpPr>
              <a:spLocks noChangeShapeType="1"/>
            </p:cNvSpPr>
            <p:nvPr/>
          </p:nvSpPr>
          <p:spPr bwMode="auto">
            <a:xfrm>
              <a:off x="1938" y="1428"/>
              <a:ext cx="510" cy="0"/>
            </a:xfrm>
            <a:prstGeom prst="line">
              <a:avLst/>
            </a:prstGeom>
            <a:noFill/>
            <a:ln w="76200">
              <a:solidFill>
                <a:srgbClr val="3366FF"/>
              </a:solidFill>
              <a:round/>
              <a:headEnd/>
              <a:tailEnd type="triangle" w="med" len="med"/>
            </a:ln>
            <a:effectLst/>
          </p:spPr>
          <p:txBody>
            <a:bodyPr>
              <a:spAutoFit/>
            </a:bodyPr>
            <a:lstStyle/>
            <a:p>
              <a:endParaRPr lang="en-US"/>
            </a:p>
          </p:txBody>
        </p:sp>
        <p:sp>
          <p:nvSpPr>
            <p:cNvPr id="977965" name="Text Box 45"/>
            <p:cNvSpPr txBox="1">
              <a:spLocks noChangeArrowheads="1"/>
            </p:cNvSpPr>
            <p:nvPr/>
          </p:nvSpPr>
          <p:spPr bwMode="auto">
            <a:xfrm>
              <a:off x="653" y="1284"/>
              <a:ext cx="1268" cy="288"/>
            </a:xfrm>
            <a:prstGeom prst="rect">
              <a:avLst/>
            </a:prstGeom>
            <a:solidFill>
              <a:srgbClr val="FFFFCC"/>
            </a:solidFill>
            <a:ln w="9525" algn="ctr">
              <a:noFill/>
              <a:miter lim="800000"/>
              <a:headEnd/>
              <a:tailEnd/>
            </a:ln>
            <a:effectLst/>
          </p:spPr>
          <p:txBody>
            <a:bodyPr wrap="none">
              <a:spAutoFit/>
            </a:bodyPr>
            <a:lstStyle/>
            <a:p>
              <a:r>
                <a:rPr lang="en-GB" b="1">
                  <a:solidFill>
                    <a:srgbClr val="3366FF"/>
                  </a:solidFill>
                </a:rPr>
                <a:t>endothermic</a:t>
              </a:r>
            </a:p>
          </p:txBody>
        </p:sp>
      </p:grpSp>
      <p:grpSp>
        <p:nvGrpSpPr>
          <p:cNvPr id="977977" name="Group 57"/>
          <p:cNvGrpSpPr>
            <a:grpSpLocks/>
          </p:cNvGrpSpPr>
          <p:nvPr/>
        </p:nvGrpSpPr>
        <p:grpSpPr bwMode="auto">
          <a:xfrm>
            <a:off x="3573463" y="4338638"/>
            <a:ext cx="2690812" cy="457200"/>
            <a:chOff x="2251" y="2733"/>
            <a:chExt cx="1695" cy="288"/>
          </a:xfrm>
        </p:grpSpPr>
        <p:sp>
          <p:nvSpPr>
            <p:cNvPr id="977964" name="Line 44"/>
            <p:cNvSpPr>
              <a:spLocks noChangeShapeType="1"/>
            </p:cNvSpPr>
            <p:nvPr/>
          </p:nvSpPr>
          <p:spPr bwMode="auto">
            <a:xfrm flipH="1">
              <a:off x="2251" y="2877"/>
              <a:ext cx="510" cy="0"/>
            </a:xfrm>
            <a:prstGeom prst="line">
              <a:avLst/>
            </a:prstGeom>
            <a:noFill/>
            <a:ln w="76200">
              <a:solidFill>
                <a:srgbClr val="FF0000"/>
              </a:solidFill>
              <a:round/>
              <a:headEnd/>
              <a:tailEnd type="triangle" w="med" len="med"/>
            </a:ln>
            <a:effectLst/>
          </p:spPr>
          <p:txBody>
            <a:bodyPr>
              <a:spAutoFit/>
            </a:bodyPr>
            <a:lstStyle/>
            <a:p>
              <a:endParaRPr lang="en-US"/>
            </a:p>
          </p:txBody>
        </p:sp>
        <p:sp>
          <p:nvSpPr>
            <p:cNvPr id="977966" name="Text Box 46"/>
            <p:cNvSpPr txBox="1">
              <a:spLocks noChangeArrowheads="1"/>
            </p:cNvSpPr>
            <p:nvPr/>
          </p:nvSpPr>
          <p:spPr bwMode="auto">
            <a:xfrm>
              <a:off x="2805" y="2733"/>
              <a:ext cx="1141" cy="288"/>
            </a:xfrm>
            <a:prstGeom prst="rect">
              <a:avLst/>
            </a:prstGeom>
            <a:solidFill>
              <a:srgbClr val="FFFFCC"/>
            </a:solidFill>
            <a:ln w="9525" algn="ctr">
              <a:noFill/>
              <a:miter lim="800000"/>
              <a:headEnd/>
              <a:tailEnd/>
            </a:ln>
            <a:effectLst/>
          </p:spPr>
          <p:txBody>
            <a:bodyPr wrap="none">
              <a:spAutoFit/>
            </a:bodyPr>
            <a:lstStyle/>
            <a:p>
              <a:r>
                <a:rPr lang="en-GB" b="1">
                  <a:solidFill>
                    <a:srgbClr val="FF0000"/>
                  </a:solidFill>
                </a:rPr>
                <a:t>exothermic</a:t>
              </a:r>
            </a:p>
          </p:txBody>
        </p:sp>
      </p:grpSp>
      <p:sp>
        <p:nvSpPr>
          <p:cNvPr id="977923" name="Rectangle 3"/>
          <p:cNvSpPr>
            <a:spLocks noGrp="1" noChangeArrowheads="1"/>
          </p:cNvSpPr>
          <p:nvPr>
            <p:ph type="title" idx="4294967295"/>
          </p:nvPr>
        </p:nvSpPr>
        <p:spPr/>
        <p:txBody>
          <a:bodyPr/>
          <a:lstStyle/>
          <a:p>
            <a:r>
              <a:rPr lang="en-GB"/>
              <a:t>Reversible reactions and energy</a:t>
            </a:r>
          </a:p>
        </p:txBody>
      </p:sp>
      <p:sp>
        <p:nvSpPr>
          <p:cNvPr id="977931" name="Text Box 11"/>
          <p:cNvSpPr txBox="1">
            <a:spLocks noChangeArrowheads="1"/>
          </p:cNvSpPr>
          <p:nvPr/>
        </p:nvSpPr>
        <p:spPr bwMode="auto">
          <a:xfrm>
            <a:off x="563563" y="784225"/>
            <a:ext cx="7958137" cy="822325"/>
          </a:xfrm>
          <a:prstGeom prst="rect">
            <a:avLst/>
          </a:prstGeom>
          <a:noFill/>
          <a:ln w="9525">
            <a:noFill/>
            <a:miter lim="800000"/>
            <a:headEnd/>
            <a:tailEnd/>
          </a:ln>
          <a:effectLst/>
        </p:spPr>
        <p:txBody>
          <a:bodyPr>
            <a:spAutoFit/>
          </a:bodyPr>
          <a:lstStyle/>
          <a:p>
            <a:pPr eaLnBrk="0" hangingPunct="0"/>
            <a:r>
              <a:rPr lang="en-GB">
                <a:solidFill>
                  <a:srgbClr val="000066"/>
                </a:solidFill>
              </a:rPr>
              <a:t>Reversible reactions are exothermic in one direction and endothermic in the other direction. </a:t>
            </a:r>
            <a:r>
              <a:rPr lang="en-GB"/>
              <a:t>For example:</a:t>
            </a:r>
          </a:p>
        </p:txBody>
      </p:sp>
      <p:sp>
        <p:nvSpPr>
          <p:cNvPr id="977932" name="Text Box 12"/>
          <p:cNvSpPr txBox="1">
            <a:spLocks noChangeArrowheads="1"/>
          </p:cNvSpPr>
          <p:nvPr/>
        </p:nvSpPr>
        <p:spPr bwMode="auto">
          <a:xfrm>
            <a:off x="563563" y="5200650"/>
            <a:ext cx="7521575" cy="822325"/>
          </a:xfrm>
          <a:prstGeom prst="rect">
            <a:avLst/>
          </a:prstGeom>
          <a:noFill/>
          <a:ln w="9525">
            <a:noFill/>
            <a:miter lim="800000"/>
            <a:headEnd/>
            <a:tailEnd/>
          </a:ln>
          <a:effectLst/>
        </p:spPr>
        <p:txBody>
          <a:bodyPr>
            <a:spAutoFit/>
          </a:bodyPr>
          <a:lstStyle/>
          <a:p>
            <a:pPr eaLnBrk="0" hangingPunct="0"/>
            <a:r>
              <a:rPr lang="en-GB">
                <a:solidFill>
                  <a:srgbClr val="000066"/>
                </a:solidFill>
              </a:rPr>
              <a:t>The amount of energy transferred in each direction is exactly the same. </a:t>
            </a:r>
            <a:endParaRPr lang="en-GB"/>
          </a:p>
        </p:txBody>
      </p:sp>
      <p:pic>
        <p:nvPicPr>
          <p:cNvPr id="977973" name="Picture 53"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7960"/>
                                        </p:tgtEl>
                                        <p:attrNameLst>
                                          <p:attrName>style.visibility</p:attrName>
                                        </p:attrNameLst>
                                      </p:cBhvr>
                                      <p:to>
                                        <p:strVal val="visible"/>
                                      </p:to>
                                    </p:set>
                                    <p:anim calcmode="lin" valueType="num">
                                      <p:cBhvr>
                                        <p:cTn id="7" dur="500" fill="hold"/>
                                        <p:tgtEl>
                                          <p:spTgt spid="977960"/>
                                        </p:tgtEl>
                                        <p:attrNameLst>
                                          <p:attrName>ppt_w</p:attrName>
                                        </p:attrNameLst>
                                      </p:cBhvr>
                                      <p:tavLst>
                                        <p:tav tm="0">
                                          <p:val>
                                            <p:fltVal val="0"/>
                                          </p:val>
                                        </p:tav>
                                        <p:tav tm="100000">
                                          <p:val>
                                            <p:strVal val="#ppt_w"/>
                                          </p:val>
                                        </p:tav>
                                      </p:tavLst>
                                    </p:anim>
                                    <p:anim calcmode="lin" valueType="num">
                                      <p:cBhvr>
                                        <p:cTn id="8" dur="500" fill="hold"/>
                                        <p:tgtEl>
                                          <p:spTgt spid="97796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77974"/>
                                        </p:tgtEl>
                                        <p:attrNameLst>
                                          <p:attrName>style.visibility</p:attrName>
                                        </p:attrNameLst>
                                      </p:cBhvr>
                                      <p:to>
                                        <p:strVal val="visible"/>
                                      </p:to>
                                    </p:set>
                                    <p:animEffect transition="in" filter="wipe(left)">
                                      <p:cBhvr>
                                        <p:cTn id="12" dur="500"/>
                                        <p:tgtEl>
                                          <p:spTgt spid="9779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7975"/>
                                        </p:tgtEl>
                                        <p:attrNameLst>
                                          <p:attrName>style.visibility</p:attrName>
                                        </p:attrNameLst>
                                      </p:cBhvr>
                                      <p:to>
                                        <p:strVal val="visible"/>
                                      </p:to>
                                    </p:set>
                                    <p:animEffect transition="in" filter="wipe(left)">
                                      <p:cBhvr>
                                        <p:cTn id="17" dur="500"/>
                                        <p:tgtEl>
                                          <p:spTgt spid="97797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77976"/>
                                        </p:tgtEl>
                                        <p:attrNameLst>
                                          <p:attrName>style.visibility</p:attrName>
                                        </p:attrNameLst>
                                      </p:cBhvr>
                                      <p:to>
                                        <p:strVal val="visible"/>
                                      </p:to>
                                    </p:set>
                                    <p:animEffect transition="in" filter="wipe(left)">
                                      <p:cBhvr>
                                        <p:cTn id="21" dur="500"/>
                                        <p:tgtEl>
                                          <p:spTgt spid="977976"/>
                                        </p:tgtEl>
                                      </p:cBhvr>
                                    </p:animEffect>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977977"/>
                                        </p:tgtEl>
                                        <p:attrNameLst>
                                          <p:attrName>style.visibility</p:attrName>
                                        </p:attrNameLst>
                                      </p:cBhvr>
                                      <p:to>
                                        <p:strVal val="visible"/>
                                      </p:to>
                                    </p:set>
                                    <p:animEffect transition="in" filter="wipe(right)">
                                      <p:cBhvr>
                                        <p:cTn id="25" dur="500"/>
                                        <p:tgtEl>
                                          <p:spTgt spid="97797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77932"/>
                                        </p:tgtEl>
                                        <p:attrNameLst>
                                          <p:attrName>style.visibility</p:attrName>
                                        </p:attrNameLst>
                                      </p:cBhvr>
                                      <p:to>
                                        <p:strVal val="visible"/>
                                      </p:to>
                                    </p:set>
                                    <p:animEffect transition="in" filter="dissolve">
                                      <p:cBhvr>
                                        <p:cTn id="30" dur="500"/>
                                        <p:tgtEl>
                                          <p:spTgt spid="977932"/>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977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60" grpId="0" animBg="1"/>
      <p:bldP spid="9779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idx="4294967295"/>
          </p:nvPr>
        </p:nvSpPr>
        <p:spPr/>
        <p:txBody>
          <a:bodyPr/>
          <a:lstStyle/>
          <a:p>
            <a:r>
              <a:rPr lang="en-GB"/>
              <a:t>Magnesium and hydrochloric acid</a:t>
            </a:r>
          </a:p>
        </p:txBody>
      </p:sp>
      <p:pic>
        <p:nvPicPr>
          <p:cNvPr id="982027" name="Picture 11"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82033" name="Picture 17"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982034" name="ShockwaveFlash1" r:id="rId2" imgW="8699841" imgH="5308975"/>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idx="4294967295"/>
          </p:nvPr>
        </p:nvSpPr>
        <p:spPr/>
        <p:txBody>
          <a:bodyPr/>
          <a:lstStyle/>
          <a:p>
            <a:r>
              <a:rPr lang="en-GB"/>
              <a:t>Exothermic reaction: energy transfer</a:t>
            </a:r>
          </a:p>
        </p:txBody>
      </p:sp>
      <p:sp>
        <p:nvSpPr>
          <p:cNvPr id="984069" name="Text Box 5"/>
          <p:cNvSpPr txBox="1">
            <a:spLocks noChangeArrowheads="1"/>
          </p:cNvSpPr>
          <p:nvPr/>
        </p:nvSpPr>
        <p:spPr bwMode="auto">
          <a:xfrm>
            <a:off x="563563" y="784225"/>
            <a:ext cx="8580437" cy="822325"/>
          </a:xfrm>
          <a:prstGeom prst="rect">
            <a:avLst/>
          </a:prstGeom>
          <a:noFill/>
          <a:ln w="9525">
            <a:noFill/>
            <a:miter lim="800000"/>
            <a:headEnd/>
            <a:tailEnd/>
          </a:ln>
          <a:effectLst/>
        </p:spPr>
        <p:txBody>
          <a:bodyPr>
            <a:spAutoFit/>
          </a:bodyPr>
          <a:lstStyle/>
          <a:p>
            <a:pPr eaLnBrk="0" hangingPunct="0"/>
            <a:r>
              <a:rPr lang="en-GB">
                <a:solidFill>
                  <a:srgbClr val="000066"/>
                </a:solidFill>
              </a:rPr>
              <a:t>What happens to energy in the reaction between magnesium and hydrochloric acid?</a:t>
            </a:r>
          </a:p>
        </p:txBody>
      </p:sp>
      <p:sp>
        <p:nvSpPr>
          <p:cNvPr id="984070" name="Text Box 6"/>
          <p:cNvSpPr txBox="1">
            <a:spLocks noChangeArrowheads="1"/>
          </p:cNvSpPr>
          <p:nvPr/>
        </p:nvSpPr>
        <p:spPr bwMode="auto">
          <a:xfrm>
            <a:off x="2832100" y="1682750"/>
            <a:ext cx="6019800" cy="4473575"/>
          </a:xfrm>
          <a:prstGeom prst="rect">
            <a:avLst/>
          </a:prstGeom>
          <a:noFill/>
          <a:ln w="9525">
            <a:noFill/>
            <a:miter lim="800000"/>
            <a:headEnd/>
            <a:tailEnd/>
          </a:ln>
          <a:effectLst/>
        </p:spPr>
        <p:txBody>
          <a:bodyPr>
            <a:spAutoFit/>
          </a:bodyPr>
          <a:lstStyle/>
          <a:p>
            <a:pPr marL="361950" indent="-361950" eaLnBrk="0" hangingPunct="0">
              <a:buClr>
                <a:srgbClr val="FF6600"/>
              </a:buClr>
              <a:buFont typeface="Wingdings" pitchFamily="2" charset="2"/>
              <a:buChar char="l"/>
            </a:pPr>
            <a:r>
              <a:rPr lang="en-GB">
                <a:solidFill>
                  <a:srgbClr val="000066"/>
                </a:solidFill>
              </a:rPr>
              <a:t>No external heat source is used so the heat released during the reaction must come from the reactants.</a:t>
            </a:r>
          </a:p>
          <a:p>
            <a:pPr marL="361950" indent="-361950" eaLnBrk="0" hangingPunct="0">
              <a:buClr>
                <a:srgbClr val="FF6600"/>
              </a:buClr>
              <a:buFont typeface="Wingdings" pitchFamily="2" charset="2"/>
              <a:buChar char="l"/>
            </a:pPr>
            <a:r>
              <a:rPr lang="en-GB">
                <a:solidFill>
                  <a:srgbClr val="000066"/>
                </a:solidFill>
              </a:rPr>
              <a:t>During the reaction, chemical energy in the reactants is converted to thermal energy (heat). This causes the temperature of the reaction mixture to rise.</a:t>
            </a:r>
          </a:p>
          <a:p>
            <a:pPr marL="361950" indent="-361950" eaLnBrk="0" hangingPunct="0">
              <a:buClr>
                <a:srgbClr val="FF6600"/>
              </a:buClr>
              <a:buFont typeface="Wingdings" pitchFamily="2" charset="2"/>
              <a:buChar char="l"/>
            </a:pPr>
            <a:r>
              <a:rPr lang="en-GB">
                <a:solidFill>
                  <a:srgbClr val="000066"/>
                </a:solidFill>
              </a:rPr>
              <a:t>This thermal energy is eventually lost to the surroundings and the temperature of the reaction mixture returns to normal.</a:t>
            </a:r>
          </a:p>
        </p:txBody>
      </p:sp>
      <p:pic>
        <p:nvPicPr>
          <p:cNvPr id="984078" name="Picture 14" descr="magnesium tube"/>
          <p:cNvPicPr>
            <a:picLocks noChangeAspect="1" noChangeArrowheads="1"/>
          </p:cNvPicPr>
          <p:nvPr/>
        </p:nvPicPr>
        <p:blipFill>
          <a:blip r:embed="rId3" cstate="print"/>
          <a:srcRect/>
          <a:stretch>
            <a:fillRect/>
          </a:stretch>
        </p:blipFill>
        <p:spPr bwMode="auto">
          <a:xfrm>
            <a:off x="623888" y="1555750"/>
            <a:ext cx="2408237" cy="5268913"/>
          </a:xfrm>
          <a:prstGeom prst="rect">
            <a:avLst/>
          </a:prstGeom>
          <a:noFill/>
        </p:spPr>
      </p:pic>
      <p:pic>
        <p:nvPicPr>
          <p:cNvPr id="984081" name="Picture 17"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84070">
                                            <p:txEl>
                                              <p:pRg st="0" end="0"/>
                                            </p:txEl>
                                          </p:spTgt>
                                        </p:tgtEl>
                                        <p:attrNameLst>
                                          <p:attrName>style.visibility</p:attrName>
                                        </p:attrNameLst>
                                      </p:cBhvr>
                                      <p:to>
                                        <p:strVal val="visible"/>
                                      </p:to>
                                    </p:set>
                                    <p:animEffect transition="in" filter="dissolve">
                                      <p:cBhvr>
                                        <p:cTn id="7" dur="500"/>
                                        <p:tgtEl>
                                          <p:spTgt spid="9840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84070">
                                            <p:txEl>
                                              <p:pRg st="1" end="1"/>
                                            </p:txEl>
                                          </p:spTgt>
                                        </p:tgtEl>
                                        <p:attrNameLst>
                                          <p:attrName>style.visibility</p:attrName>
                                        </p:attrNameLst>
                                      </p:cBhvr>
                                      <p:to>
                                        <p:strVal val="visible"/>
                                      </p:to>
                                    </p:set>
                                    <p:animEffect transition="in" filter="dissolve">
                                      <p:cBhvr>
                                        <p:cTn id="12" dur="500"/>
                                        <p:tgtEl>
                                          <p:spTgt spid="9840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84070">
                                            <p:txEl>
                                              <p:pRg st="2" end="2"/>
                                            </p:txEl>
                                          </p:spTgt>
                                        </p:tgtEl>
                                        <p:attrNameLst>
                                          <p:attrName>style.visibility</p:attrName>
                                        </p:attrNameLst>
                                      </p:cBhvr>
                                      <p:to>
                                        <p:strVal val="visible"/>
                                      </p:to>
                                    </p:set>
                                    <p:animEffect transition="in" filter="dissolve">
                                      <p:cBhvr>
                                        <p:cTn id="17" dur="500"/>
                                        <p:tgtEl>
                                          <p:spTgt spid="984070">
                                            <p:txEl>
                                              <p:pRg st="2" end="2"/>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984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08" name="Picture 8"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sp>
        <p:nvSpPr>
          <p:cNvPr id="972809" name="Rectangle 9"/>
          <p:cNvSpPr>
            <a:spLocks noGrp="1" noChangeArrowheads="1"/>
          </p:cNvSpPr>
          <p:nvPr>
            <p:ph type="title" idx="4294967295"/>
          </p:nvPr>
        </p:nvSpPr>
        <p:spPr/>
        <p:txBody>
          <a:bodyPr/>
          <a:lstStyle/>
          <a:p>
            <a:r>
              <a:rPr lang="en-GB"/>
              <a:t>Exothermic reaction: energy levels</a:t>
            </a:r>
          </a:p>
        </p:txBody>
      </p:sp>
      <p:pic>
        <p:nvPicPr>
          <p:cNvPr id="972816" name="Picture 16"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Tree>
    <p:controls>
      <p:control spid="972819" name="ShockwaveFlash1" r:id="rId2" imgW="8699841" imgH="5308975"/>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6" name="Rectangle 4"/>
          <p:cNvSpPr>
            <a:spLocks noGrp="1" noChangeArrowheads="1"/>
          </p:cNvSpPr>
          <p:nvPr>
            <p:ph type="title" idx="4294967295"/>
          </p:nvPr>
        </p:nvSpPr>
        <p:spPr/>
        <p:txBody>
          <a:bodyPr/>
          <a:lstStyle/>
          <a:p>
            <a:r>
              <a:rPr lang="en-GB"/>
              <a:t>Exothermic reactions: summary</a:t>
            </a:r>
          </a:p>
        </p:txBody>
      </p:sp>
      <p:pic>
        <p:nvPicPr>
          <p:cNvPr id="955398" name="Picture 6"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955399" name="Picture 7"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pic>
        <p:nvPicPr>
          <p:cNvPr id="955403" name="Picture 11" descr="forward_arrow_colour">
            <a:hlinkClick r:id="" action="ppaction://hlinkshowjump?jump=nextslide"/>
          </p:cNvPr>
          <p:cNvPicPr>
            <a:picLocks noChangeAspect="1" noChangeArrowheads="1"/>
          </p:cNvPicPr>
          <p:nvPr/>
        </p:nvPicPr>
        <p:blipFill>
          <a:blip r:embed="rId7" cstate="print"/>
          <a:srcRect/>
          <a:stretch>
            <a:fillRect/>
          </a:stretch>
        </p:blipFill>
        <p:spPr bwMode="auto">
          <a:xfrm>
            <a:off x="8447088" y="6167438"/>
            <a:ext cx="630237" cy="574675"/>
          </a:xfrm>
          <a:prstGeom prst="rect">
            <a:avLst/>
          </a:prstGeom>
          <a:noFill/>
        </p:spPr>
      </p:pic>
    </p:spTree>
    <p:controls>
      <p:control spid="955404" name="ShockwaveFlash1" r:id="rId2" imgW="8699841" imgH="5308975"/>
    </p:controls>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rgbClr val="010066"/>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26312</TotalTime>
  <Words>1689</Words>
  <Application>Microsoft Office PowerPoint</Application>
  <PresentationFormat>On-screen Show (4:3)</PresentationFormat>
  <Paragraphs>260</Paragraphs>
  <Slides>35</Slides>
  <Notes>35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35</vt:i4>
      </vt:variant>
    </vt:vector>
  </HeadingPairs>
  <TitlesOfParts>
    <vt:vector size="44" baseType="lpstr">
      <vt:lpstr>Arial</vt:lpstr>
      <vt:lpstr>Times New Roman</vt:lpstr>
      <vt:lpstr>Wingdings</vt:lpstr>
      <vt:lpstr>Monotype Sorts</vt:lpstr>
      <vt:lpstr>Default Design</vt:lpstr>
      <vt:lpstr>Custom Design</vt:lpstr>
      <vt:lpstr>1_Custom Design</vt:lpstr>
      <vt:lpstr>2_Custom Design</vt:lpstr>
      <vt:lpstr>3_Custom Design</vt:lpstr>
      <vt:lpstr>Slide 1</vt:lpstr>
      <vt:lpstr>Slide 2</vt:lpstr>
      <vt:lpstr>Exothermic and endothermic reactions</vt:lpstr>
      <vt:lpstr>Exothermic reactions</vt:lpstr>
      <vt:lpstr>Reversible reactions and energy</vt:lpstr>
      <vt:lpstr>Magnesium and hydrochloric acid</vt:lpstr>
      <vt:lpstr>Exothermic reaction: energy transfer</vt:lpstr>
      <vt:lpstr>Exothermic reaction: energy levels</vt:lpstr>
      <vt:lpstr>Exothermic reactions: summary</vt:lpstr>
      <vt:lpstr>Slide 10</vt:lpstr>
      <vt:lpstr>Endothermic reactions</vt:lpstr>
      <vt:lpstr>Ammonium nitrate and water</vt:lpstr>
      <vt:lpstr>Endothermic reaction: energy transfer</vt:lpstr>
      <vt:lpstr>Endothermic reaction: energy levels</vt:lpstr>
      <vt:lpstr>Endothermic reactions: summary</vt:lpstr>
      <vt:lpstr> Exothermic or endothermic?</vt:lpstr>
      <vt:lpstr>Energy transfer: true or false?</vt:lpstr>
      <vt:lpstr>Slide 18</vt:lpstr>
      <vt:lpstr>Making and breaking chemical bonds</vt:lpstr>
      <vt:lpstr>Bonds and exothermic reactions</vt:lpstr>
      <vt:lpstr>Bonds and endothermic reactions</vt:lpstr>
      <vt:lpstr>Starting reactions</vt:lpstr>
      <vt:lpstr>What is activation energy?</vt:lpstr>
      <vt:lpstr>Do different reactions need different Ea?</vt:lpstr>
      <vt:lpstr>Ea: exothermic reactions</vt:lpstr>
      <vt:lpstr>Ea: endothermic reactions</vt:lpstr>
      <vt:lpstr>Bond energies</vt:lpstr>
      <vt:lpstr>Calculating bond energies</vt:lpstr>
      <vt:lpstr>Energy level diagram for H2 + Cl2</vt:lpstr>
      <vt:lpstr>True or false?</vt:lpstr>
      <vt:lpstr>Slide 31</vt:lpstr>
      <vt:lpstr>Glossary</vt:lpstr>
      <vt:lpstr>Anagrams</vt:lpstr>
      <vt:lpstr>Exothermic or endothermic</vt:lpstr>
      <vt:lpstr>Multiple-choice quiz</vt:lpstr>
    </vt:vector>
  </TitlesOfParts>
  <Company>Boardworks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Energy Transfer</dc:title>
  <dc:subject>GCSE Additional Science - Chemistry (Spring 2007)</dc:subject>
  <dc:creator>Boardworks Ltd.</dc:creator>
  <cp:lastModifiedBy>Owner</cp:lastModifiedBy>
  <cp:revision>1035</cp:revision>
  <dcterms:created xsi:type="dcterms:W3CDTF">2003-09-13T07:39:42Z</dcterms:created>
  <dcterms:modified xsi:type="dcterms:W3CDTF">2018-05-09T01:37:34Z</dcterms:modified>
</cp:coreProperties>
</file>